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5"/>
  </p:sldMasterIdLst>
  <p:notesMasterIdLst>
    <p:notesMasterId r:id="rId32"/>
  </p:notesMasterIdLst>
  <p:sldIdLst>
    <p:sldId id="287" r:id="rId6"/>
    <p:sldId id="2470" r:id="rId7"/>
    <p:sldId id="2474" r:id="rId8"/>
    <p:sldId id="2469" r:id="rId9"/>
    <p:sldId id="2468" r:id="rId10"/>
    <p:sldId id="2464" r:id="rId11"/>
    <p:sldId id="2465" r:id="rId12"/>
    <p:sldId id="2466" r:id="rId13"/>
    <p:sldId id="2463" r:id="rId14"/>
    <p:sldId id="2459" r:id="rId15"/>
    <p:sldId id="352" r:id="rId16"/>
    <p:sldId id="2475" r:id="rId17"/>
    <p:sldId id="353" r:id="rId18"/>
    <p:sldId id="2476" r:id="rId19"/>
    <p:sldId id="354" r:id="rId20"/>
    <p:sldId id="2477" r:id="rId21"/>
    <p:sldId id="349" r:id="rId22"/>
    <p:sldId id="350" r:id="rId23"/>
    <p:sldId id="2467" r:id="rId24"/>
    <p:sldId id="2471" r:id="rId25"/>
    <p:sldId id="261" r:id="rId26"/>
    <p:sldId id="2472" r:id="rId27"/>
    <p:sldId id="2478" r:id="rId28"/>
    <p:sldId id="2473" r:id="rId29"/>
    <p:sldId id="326" r:id="rId30"/>
    <p:sldId id="28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ius"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E1E1"/>
    <a:srgbClr val="F2F2F2"/>
    <a:srgbClr val="666666"/>
    <a:srgbClr val="EA551F"/>
    <a:srgbClr val="2E2E2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117" autoAdjust="0"/>
  </p:normalViewPr>
  <p:slideViewPr>
    <p:cSldViewPr snapToGrid="0">
      <p:cViewPr varScale="1">
        <p:scale>
          <a:sx n="95" d="100"/>
          <a:sy n="95" d="100"/>
        </p:scale>
        <p:origin x="1194" y="7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BD30DA-207D-4F59-9B9F-C18B0866A153}" type="datetimeFigureOut">
              <a:rPr lang="en-GB" smtClean="0"/>
              <a:t>22/03/2023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E3E13-8531-4C2F-90DD-F11596CE8B06}" type="slidenum">
              <a:rPr lang="en-GB" smtClean="0"/>
              <a:t>‹#›</a:t>
            </a:fld>
            <a:endParaRPr lang="en-GB"/>
          </a:p>
        </p:txBody>
      </p:sp>
    </p:spTree>
    <p:extLst>
      <p:ext uri="{BB962C8B-B14F-4D97-AF65-F5344CB8AC3E}">
        <p14:creationId xmlns:p14="http://schemas.microsoft.com/office/powerpoint/2010/main" val="169007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en.wikipedia.org/wiki/malignant_peripheral_nerve_shealth_tumour" TargetMode="External"/><Relationship Id="rId3" Type="http://schemas.openxmlformats.org/officeDocument/2006/relationships/hyperlink" Target="https://commons.wikimedia.org/wiki/User:Nephron" TargetMode="External"/><Relationship Id="rId7" Type="http://schemas.openxmlformats.org/officeDocument/2006/relationships/hyperlink" Target="https://en.wikipedia.org/wiki/H&amp;E_stain"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en.wikipedia.org/wiki/lung" TargetMode="External"/><Relationship Id="rId5" Type="http://schemas.openxmlformats.org/officeDocument/2006/relationships/hyperlink" Target="https://en.wikipedia.org/wiki/synovial_sarcoma" TargetMode="External"/><Relationship Id="rId4" Type="http://schemas.openxmlformats.org/officeDocument/2006/relationships/hyperlink" Target="https://en.wikipedia.org/wiki/micrograph" TargetMode="External"/><Relationship Id="rId9" Type="http://schemas.openxmlformats.org/officeDocument/2006/relationships/hyperlink" Target="https://en.wikipedia.org/wiki/fibrosarcoma"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Šia poteme siekiama panagrinėti, kiek, rodos, gyvendami informacijos pertekliaus visuomenėje esame tinkamai informuoti apie pasaulį ir kokią dalį mūsų naršymo internete sudaro informacijos paieška, o kiek laiko skiriame kitoms veikloms?</a:t>
            </a:r>
          </a:p>
          <a:p>
            <a:endParaRPr lang="lt-LT" sz="1200" kern="1200" dirty="0">
              <a:solidFill>
                <a:schemeClr val="tx1"/>
              </a:solidFill>
              <a:effectLst/>
              <a:latin typeface="+mn-lt"/>
              <a:ea typeface="+mn-ea"/>
              <a:cs typeface="+mn-cs"/>
            </a:endParaRPr>
          </a:p>
          <a:p>
            <a:r>
              <a:rPr lang="lt-LT" sz="1200" b="0" kern="1200" dirty="0">
                <a:solidFill>
                  <a:schemeClr val="tx1"/>
                </a:solidFill>
                <a:effectLst/>
                <a:latin typeface="+mn-lt"/>
                <a:ea typeface="+mn-ea"/>
                <a:cs typeface="+mn-cs"/>
              </a:rPr>
              <a:t>Uždaviniai:</a:t>
            </a:r>
          </a:p>
          <a:p>
            <a:pPr lvl="0"/>
            <a:r>
              <a:rPr lang="lt-LT" dirty="0">
                <a:effectLst/>
              </a:rPr>
              <a:t>Aptarti, kokie sunkumai mums kaip informacijos vartotojams kyla naudojantis šiuolaikinėmis informacijos sklaidos priemonėmis. </a:t>
            </a:r>
          </a:p>
          <a:p>
            <a:pPr lvl="0"/>
            <a:r>
              <a:rPr lang="lt-LT" dirty="0">
                <a:effectLst/>
              </a:rPr>
              <a:t>Įtraukti dalyvius </a:t>
            </a:r>
            <a:r>
              <a:rPr lang="lt-LT" sz="1200" kern="1200" dirty="0">
                <a:solidFill>
                  <a:schemeClr val="tx1"/>
                </a:solidFill>
                <a:effectLst/>
                <a:latin typeface="+mn-lt"/>
                <a:ea typeface="+mn-ea"/>
                <a:cs typeface="+mn-cs"/>
              </a:rPr>
              <a:t>į</a:t>
            </a:r>
            <a:r>
              <a:rPr lang="lt-LT" dirty="0">
                <a:effectLst/>
              </a:rPr>
              <a:t> diskusij</a:t>
            </a:r>
            <a:r>
              <a:rPr lang="lt-LT" sz="1200" kern="1200" dirty="0">
                <a:solidFill>
                  <a:schemeClr val="tx1"/>
                </a:solidFill>
                <a:effectLst/>
                <a:latin typeface="+mn-lt"/>
                <a:ea typeface="+mn-ea"/>
                <a:cs typeface="+mn-cs"/>
              </a:rPr>
              <a:t>ą</a:t>
            </a:r>
            <a:r>
              <a:rPr lang="lt-LT" dirty="0">
                <a:effectLst/>
              </a:rPr>
              <a:t> apie susižinojimo higieną ir kiek laiko skiriame informacijos gavimui naudodamiesi medijomis.</a:t>
            </a:r>
          </a:p>
          <a:p>
            <a:pPr lvl="0"/>
            <a:r>
              <a:rPr lang="lt-LT" dirty="0">
                <a:effectLst/>
              </a:rPr>
              <a:t>Įtraukti dalyvius į diskusiją ar esame tinkamai informuoti apie vyksmą pasaulyje.</a:t>
            </a:r>
          </a:p>
          <a:p>
            <a:pPr lvl="0"/>
            <a:endParaRPr lang="lt-LT" dirty="0">
              <a:effectLst/>
            </a:endParaRPr>
          </a:p>
          <a:p>
            <a:pPr lvl="0"/>
            <a:r>
              <a:rPr lang="lt-LT" dirty="0">
                <a:effectLst/>
              </a:rPr>
              <a:t>Trumpai pristatysiu kertinius temos aspektus, tada pereisime prie darbo komandose. Pakviesiu kiekvieną Jūsų įsitraukti į diskusiją. Šiame užsiėmime itin svarbi Jūsų nuomonė, patirtis, įžvalgos. Pasidalindami savo žiniomis praturtinsime vieni kitus.</a:t>
            </a:r>
          </a:p>
        </p:txBody>
      </p:sp>
      <p:sp>
        <p:nvSpPr>
          <p:cNvPr id="4" name="Slide Number Placeholder 3"/>
          <p:cNvSpPr>
            <a:spLocks noGrp="1"/>
          </p:cNvSpPr>
          <p:nvPr>
            <p:ph type="sldNum" sz="quarter" idx="5"/>
          </p:nvPr>
        </p:nvSpPr>
        <p:spPr/>
        <p:txBody>
          <a:bodyPr/>
          <a:lstStyle/>
          <a:p>
            <a:fld id="{293FB3DB-B92C-44C5-85DA-4AB8E24EF7F3}" type="slidenum">
              <a:rPr lang="lt-LT" smtClean="0"/>
              <a:t>1</a:t>
            </a:fld>
            <a:endParaRPr lang="lt-LT"/>
          </a:p>
        </p:txBody>
      </p:sp>
    </p:spTree>
    <p:extLst>
      <p:ext uri="{BB962C8B-B14F-4D97-AF65-F5344CB8AC3E}">
        <p14:creationId xmlns:p14="http://schemas.microsoft.com/office/powerpoint/2010/main" val="1325581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Aptarsime, </a:t>
            </a:r>
            <a:r>
              <a:rPr lang="lt-LT" sz="1200" kern="1200" dirty="0">
                <a:solidFill>
                  <a:schemeClr val="tx1"/>
                </a:solidFill>
                <a:effectLst/>
                <a:latin typeface="+mn-lt"/>
                <a:ea typeface="+mn-ea"/>
                <a:cs typeface="+mn-cs"/>
              </a:rPr>
              <a:t>kokie sunkumai mums kaip informacijos vartotojams kyla naudojantis šiuolaikinėmis informacijos sklaidos priemonėmis. </a:t>
            </a:r>
            <a:endParaRPr lang="lt-LT" dirty="0"/>
          </a:p>
        </p:txBody>
      </p:sp>
      <p:sp>
        <p:nvSpPr>
          <p:cNvPr id="4" name="Slide Number Placeholder 3"/>
          <p:cNvSpPr>
            <a:spLocks noGrp="1"/>
          </p:cNvSpPr>
          <p:nvPr>
            <p:ph type="sldNum" sz="quarter" idx="5"/>
          </p:nvPr>
        </p:nvSpPr>
        <p:spPr/>
        <p:txBody>
          <a:bodyPr/>
          <a:lstStyle/>
          <a:p>
            <a:fld id="{293FB3DB-B92C-44C5-85DA-4AB8E24EF7F3}" type="slidenum">
              <a:rPr lang="lt-LT" smtClean="0"/>
              <a:t>2</a:t>
            </a:fld>
            <a:endParaRPr lang="lt-LT"/>
          </a:p>
        </p:txBody>
      </p:sp>
    </p:spTree>
    <p:extLst>
      <p:ext uri="{BB962C8B-B14F-4D97-AF65-F5344CB8AC3E}">
        <p14:creationId xmlns:p14="http://schemas.microsoft.com/office/powerpoint/2010/main" val="362639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Aptarsime, </a:t>
            </a:r>
            <a:r>
              <a:rPr lang="lt-LT" sz="1200" kern="1200" dirty="0">
                <a:solidFill>
                  <a:schemeClr val="tx1"/>
                </a:solidFill>
                <a:effectLst/>
                <a:latin typeface="+mn-lt"/>
                <a:ea typeface="+mn-ea"/>
                <a:cs typeface="+mn-cs"/>
              </a:rPr>
              <a:t>kokie sunkumai mums kaip informacijos vartotojams kyla naudojantis šiuolaikinėmis informacijos sklaidos priemonėmis. </a:t>
            </a:r>
            <a:endParaRPr lang="lt-LT" dirty="0"/>
          </a:p>
        </p:txBody>
      </p:sp>
      <p:sp>
        <p:nvSpPr>
          <p:cNvPr id="4" name="Slide Number Placeholder 3"/>
          <p:cNvSpPr>
            <a:spLocks noGrp="1"/>
          </p:cNvSpPr>
          <p:nvPr>
            <p:ph type="sldNum" sz="quarter" idx="5"/>
          </p:nvPr>
        </p:nvSpPr>
        <p:spPr/>
        <p:txBody>
          <a:bodyPr/>
          <a:lstStyle/>
          <a:p>
            <a:fld id="{293FB3DB-B92C-44C5-85DA-4AB8E24EF7F3}" type="slidenum">
              <a:rPr lang="lt-LT" smtClean="0"/>
              <a:t>3</a:t>
            </a:fld>
            <a:endParaRPr lang="lt-LT"/>
          </a:p>
        </p:txBody>
      </p:sp>
    </p:spTree>
    <p:extLst>
      <p:ext uri="{BB962C8B-B14F-4D97-AF65-F5344CB8AC3E}">
        <p14:creationId xmlns:p14="http://schemas.microsoft.com/office/powerpoint/2010/main" val="1977170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Galima manyti, kad savo kišenėse turėdami išmaniuosius telefonus, greitą internetą, mokėdami skaityti, įgiję išsilavinimą, turėdami prieigą prie bet kokio internete atvirai prieinamo šaltinio, esame puikiai informuoti, kas vyksta pasaulyje. </a:t>
            </a:r>
          </a:p>
          <a:p>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Ar pritariate šiai minčiai?</a:t>
            </a:r>
          </a:p>
          <a:p>
            <a:r>
              <a:rPr lang="lt-LT" dirty="0"/>
              <a:t>Jei tyla, galite paprašyti balsuoti, kas pritaria šiai minčiai, o kas nepritaria. </a:t>
            </a:r>
          </a:p>
          <a:p>
            <a:endParaRPr lang="lt-LT" dirty="0"/>
          </a:p>
          <a:p>
            <a:r>
              <a:rPr lang="lt-LT" dirty="0"/>
              <a:t>Deja, ši prielaida yra klaidinga. Esame klaidingai informuoti, į nemažą dalį gana paprastų klausimų apie pasaulį turime klaidingus atsakymus. </a:t>
            </a:r>
          </a:p>
          <a:p>
            <a:endParaRPr lang="lt-LT" dirty="0"/>
          </a:p>
          <a:p>
            <a:r>
              <a:rPr lang="lt-LT" dirty="0"/>
              <a:t>Nors padėtis pasaulyje gana sparčiai gerėja, deja, retas iš mūsų pritartų tokiai minčiai. Vis dėlto atvirai prieinama Pasaulio sveikatos organizacijos, Pasaulio banko, Jungtinių Tautų statistika rodo, kad daugelyje sričių šiandienis pasaulis veikia daug geriau, nei mes jį vertiname, nes esame apsupti paviršutiniško emocionalizmo, greitų pasmerkimų, demagogiškų „sprendimų“ ir, žinoma, melagingų naujienų.</a:t>
            </a:r>
          </a:p>
          <a:p>
            <a:endParaRPr lang="lt-LT" dirty="0"/>
          </a:p>
        </p:txBody>
      </p:sp>
      <p:sp>
        <p:nvSpPr>
          <p:cNvPr id="4" name="Slide Number Placeholder 3"/>
          <p:cNvSpPr>
            <a:spLocks noGrp="1"/>
          </p:cNvSpPr>
          <p:nvPr>
            <p:ph type="sldNum" sz="quarter" idx="5"/>
          </p:nvPr>
        </p:nvSpPr>
        <p:spPr/>
        <p:txBody>
          <a:bodyPr/>
          <a:lstStyle/>
          <a:p>
            <a:fld id="{293FB3DB-B92C-44C5-85DA-4AB8E24EF7F3}" type="slidenum">
              <a:rPr lang="lt-LT" smtClean="0"/>
              <a:t>4</a:t>
            </a:fld>
            <a:endParaRPr lang="lt-LT"/>
          </a:p>
        </p:txBody>
      </p:sp>
    </p:spTree>
    <p:extLst>
      <p:ext uri="{BB962C8B-B14F-4D97-AF65-F5344CB8AC3E}">
        <p14:creationId xmlns:p14="http://schemas.microsoft.com/office/powerpoint/2010/main" val="4220484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Pasidalinsiu istorija, kuri iliustruoja, kaip beribė prieiga prie informacijos tėra tik dūmų uždanga, kad turime galimybė būti tinkamai informuoti. </a:t>
            </a:r>
          </a:p>
          <a:p>
            <a:endParaRPr lang="lt-LT" dirty="0"/>
          </a:p>
          <a:p>
            <a:r>
              <a:rPr lang="lt-LT" dirty="0"/>
              <a:t>2016 m. pavasarį jaunas kinas Wei Zexi mirė nuo reto ir agresyvios formos vėžio.</a:t>
            </a:r>
          </a:p>
          <a:p>
            <a:r>
              <a:rPr lang="lt-LT" dirty="0"/>
              <a:t>Vėžys diagnozuotas prieš porą metų, skirtas gydymas. </a:t>
            </a:r>
          </a:p>
          <a:p>
            <a:r>
              <a:rPr lang="lt-LT" dirty="0"/>
              <a:t>Gydymas nepavyko ir kinas padarė tai, ką dauguma žmonių darytų šiandien. Turbūt net nereikia sakyti, ką jis padarė?</a:t>
            </a:r>
          </a:p>
          <a:p>
            <a:endParaRPr lang="lt-LT" dirty="0"/>
          </a:p>
          <a:p>
            <a:r>
              <a:rPr lang="lt-LT" dirty="0"/>
              <a:t>Pasinėrė į internetą ir pradėjo ieškoti. Paiešką atliko „Baidu“. Tai vyraujantis paieškos variklis Kinijoje, panašiai kaip pas mus vyrauja „Google“. </a:t>
            </a:r>
          </a:p>
          <a:p>
            <a:r>
              <a:rPr lang="lt-LT" dirty="0"/>
              <a:t>Paieškos rezultatuose jis rado gydymo centrą, siūlantį gydymą eksperimentiniu gydymo metodu bendradarbiaujant su Stanfordo medicinos mokykla.</a:t>
            </a:r>
          </a:p>
          <a:p>
            <a:r>
              <a:rPr lang="lt-LT" dirty="0"/>
              <a:t>Žinoma, šis bendradarbiavimas pasirodė gryna fikcija ir gydymas, nors ir labai brangus, buvo nesėkmingas.</a:t>
            </a:r>
          </a:p>
          <a:p>
            <a:endParaRPr lang="lt-LT" dirty="0"/>
          </a:p>
          <a:p>
            <a:r>
              <a:rPr lang="lt-LT" dirty="0"/>
              <a:t>Jaunuolis mirė. Tačiau prieš mirtį jis paskelbė išsamų straipsnį internete apie savo patirtį. Trumpai tariant, jis apkaltino „Baidu“ korupcija, paieškos rezultatų fabrikavimu atsižvelgiant į komercinius interesus. „Baidu“ tinkamai nepažymėjo reklaminių skelbimų tarp paieškos rezultatų, todėl buvo sunku atskirti mokamo turinio nuo kitų rezultatų. </a:t>
            </a:r>
          </a:p>
          <a:p>
            <a:endParaRPr lang="lt-LT" dirty="0"/>
          </a:p>
          <a:p>
            <a:r>
              <a:rPr lang="lt-LT" dirty="0"/>
              <a:t>Ši istorija sukėlė socialinių tinklų audrą. Pasirodo, kad už pinigus tikrai galima nusipirkti reitingavimo tvarką ir neigiamų atsiliepimų panaikinimą.</a:t>
            </a:r>
          </a:p>
          <a:p>
            <a:endParaRPr lang="lt-LT" dirty="0"/>
          </a:p>
          <a:p>
            <a:r>
              <a:rPr lang="lt-LT" dirty="0"/>
              <a:t>Paieškos sistemos, taip pat ir „Google“, žinoma, pasimokė iš šios istorijos. Tačiau, mes, kaip paprasti vartotojai, nesame apsaugoti nuo panašių negandų ir patys naudodamiesi informacija, kuri pateikta „Google“ paieškos rezultatų puslapiuose. Manydami, kad patys renkamės, nes iš tiesų tesame pasyvūs stebėtojai. Pasižiūrėkite, kaip ir kodėl naudojamės internetu ir ar tikrai esame tinkamai informuoti. </a:t>
            </a:r>
          </a:p>
          <a:p>
            <a:endParaRPr lang="lt-LT" dirty="0"/>
          </a:p>
          <a:p>
            <a:r>
              <a:rPr lang="lt-LT" dirty="0"/>
              <a:t>*****</a:t>
            </a:r>
          </a:p>
          <a:p>
            <a:r>
              <a:rPr lang="lt-LT" dirty="0"/>
              <a:t>Viršuje šios istorijos pagrindinio veikėjo Wei Zexi garbei jo vardas užrašytas kinų hieroglifais.</a:t>
            </a:r>
          </a:p>
          <a:p>
            <a:r>
              <a:rPr lang="lt-LT" dirty="0"/>
              <a:t>„Baidu“ paieškos sistemos logotipas. </a:t>
            </a:r>
          </a:p>
          <a:p>
            <a:r>
              <a:rPr lang="lt-LT" dirty="0"/>
              <a:t>Vėžio, nuo kurio mirė Wei Zexi, iliustracija. Autorius </a:t>
            </a:r>
            <a:r>
              <a:rPr lang="en-GB" noProof="0" dirty="0">
                <a:hlinkClick r:id="rId3" tooltip="User:Nephron"/>
              </a:rPr>
              <a:t>Nephron</a:t>
            </a:r>
            <a:r>
              <a:rPr lang="en-GB" noProof="0" dirty="0"/>
              <a:t>. High magnification </a:t>
            </a:r>
            <a:r>
              <a:rPr lang="en-GB" noProof="0" dirty="0">
                <a:hlinkClick r:id="rId4" tooltip="w:micrograph"/>
              </a:rPr>
              <a:t>micrograph</a:t>
            </a:r>
            <a:r>
              <a:rPr lang="en-GB" noProof="0" dirty="0"/>
              <a:t> of a </a:t>
            </a:r>
            <a:r>
              <a:rPr lang="en-GB" b="1" noProof="0" dirty="0">
                <a:hlinkClick r:id="rId5" tooltip="w:synovial sarcoma"/>
              </a:rPr>
              <a:t>monophasic synovial sarcoma</a:t>
            </a:r>
            <a:r>
              <a:rPr lang="en-GB" noProof="0" dirty="0"/>
              <a:t>. </a:t>
            </a:r>
            <a:r>
              <a:rPr lang="en-GB" noProof="0" dirty="0">
                <a:hlinkClick r:id="rId6" tooltip="w:lung"/>
              </a:rPr>
              <a:t>Lung</a:t>
            </a:r>
            <a:r>
              <a:rPr lang="en-GB" noProof="0" dirty="0"/>
              <a:t>. </a:t>
            </a:r>
            <a:r>
              <a:rPr lang="en-GB" noProof="0" dirty="0">
                <a:hlinkClick r:id="rId7" tooltip="w:H&amp;E stain"/>
              </a:rPr>
              <a:t>H&amp;E stain</a:t>
            </a:r>
            <a:r>
              <a:rPr lang="en-GB" noProof="0" dirty="0"/>
              <a:t>. The histologic features monophasic synovial sarcomas overlap with other entities that have a herring bone pattern (e.g. </a:t>
            </a:r>
            <a:r>
              <a:rPr lang="en-GB" noProof="0" dirty="0">
                <a:hlinkClick r:id="rId8" tooltip="w:malignant peripheral nerve shealth tumour"/>
              </a:rPr>
              <a:t>MPNST</a:t>
            </a:r>
            <a:r>
              <a:rPr lang="en-GB" noProof="0" dirty="0"/>
              <a:t>, </a:t>
            </a:r>
            <a:r>
              <a:rPr lang="en-GB" noProof="0" dirty="0">
                <a:hlinkClick r:id="rId9" tooltip="w:fibrosarcoma"/>
              </a:rPr>
              <a:t>fibrosarcoma</a:t>
            </a:r>
            <a:r>
              <a:rPr lang="en-GB" noProof="0" dirty="0"/>
              <a:t>). </a:t>
            </a:r>
            <a:r>
              <a:rPr lang="lt-LT" dirty="0"/>
              <a:t>Nuoroda: https://en.wikipedia.org/wiki/Synovial_sarcoma#/media/File:Monophasic_synovial_sarcoma_-_high_mag.jpg</a:t>
            </a:r>
          </a:p>
          <a:p>
            <a:r>
              <a:rPr lang="lt-LT" dirty="0"/>
              <a:t>Nuotraukos paimtos iš Wikipedia.  </a:t>
            </a:r>
          </a:p>
        </p:txBody>
      </p:sp>
      <p:sp>
        <p:nvSpPr>
          <p:cNvPr id="4" name="Slide Number Placeholder 3"/>
          <p:cNvSpPr>
            <a:spLocks noGrp="1"/>
          </p:cNvSpPr>
          <p:nvPr>
            <p:ph type="sldNum" sz="quarter" idx="5"/>
          </p:nvPr>
        </p:nvSpPr>
        <p:spPr/>
        <p:txBody>
          <a:bodyPr/>
          <a:lstStyle/>
          <a:p>
            <a:fld id="{293FB3DB-B92C-44C5-85DA-4AB8E24EF7F3}" type="slidenum">
              <a:rPr lang="lt-LT" smtClean="0"/>
              <a:t>5</a:t>
            </a:fld>
            <a:endParaRPr lang="lt-LT"/>
          </a:p>
        </p:txBody>
      </p:sp>
    </p:spTree>
    <p:extLst>
      <p:ext uri="{BB962C8B-B14F-4D97-AF65-F5344CB8AC3E}">
        <p14:creationId xmlns:p14="http://schemas.microsoft.com/office/powerpoint/2010/main" val="4275824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a:t>
            </a:r>
            <a:r>
              <a:rPr lang="en-GB" noProof="0" dirty="0"/>
              <a:t>We Are Social</a:t>
            </a:r>
            <a:r>
              <a:rPr lang="lt-LT" dirty="0"/>
              <a:t>“ duomenimis, pasaulyje nuo 16 iki 64 metų amžiaus žmonės naudojasi internetu dėl šių priežasčių:</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Ieško informacijos 61 proc. </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Palaiko santykius su draugais ir šeima 55,2 proc.</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Stebi naujienas 53,1 proc. </a:t>
            </a:r>
          </a:p>
          <a:p>
            <a:pPr marL="171450" indent="-171450" rtl="0" eaLnBrk="1" fontAlgn="b" latinLnBrk="0" hangingPunct="1">
              <a:buFont typeface="Arial" panose="020B0604020202020204" pitchFamily="34" charset="0"/>
              <a:buChar char="•"/>
            </a:pPr>
            <a:r>
              <a:rPr lang="pt-BR" sz="1200" b="0" i="0" u="none" strike="noStrike" kern="1200" dirty="0">
                <a:solidFill>
                  <a:schemeClr val="tx1"/>
                </a:solidFill>
                <a:effectLst/>
                <a:latin typeface="+mn-lt"/>
                <a:ea typeface="+mn-ea"/>
                <a:cs typeface="+mn-cs"/>
              </a:rPr>
              <a:t>Žiūri vaizdo įrašus, TV laidas ir filmus</a:t>
            </a:r>
            <a:r>
              <a:rPr lang="lt-LT" sz="1200" b="0" i="0" u="none" strike="noStrike" kern="1200" dirty="0">
                <a:solidFill>
                  <a:schemeClr val="tx1"/>
                </a:solidFill>
                <a:effectLst/>
                <a:latin typeface="+mn-lt"/>
                <a:ea typeface="+mn-ea"/>
                <a:cs typeface="+mn-cs"/>
              </a:rPr>
              <a:t> 51,5 proc. </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Aiškinasi, kaip atlikti tam tikrus darbus 51,3 proc. </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Ieško idėjų ir įkvėpimo 47,5 proc.</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Klausosi muzikos 45,8 proc.</a:t>
            </a:r>
          </a:p>
          <a:p>
            <a:pPr marL="171450" indent="-171450" rtl="0" eaLnBrk="1" fontAlgn="b" latinLnBrk="0" hangingPunct="1">
              <a:buFont typeface="Arial" panose="020B0604020202020204" pitchFamily="34" charset="0"/>
              <a:buChar char="•"/>
            </a:pPr>
            <a:endParaRPr lang="lt-LT" sz="1200" b="0" i="0" u="none" strike="noStrike" kern="1200" dirty="0">
              <a:solidFill>
                <a:schemeClr val="tx1"/>
              </a:solidFill>
              <a:effectLst/>
              <a:latin typeface="+mn-lt"/>
              <a:ea typeface="+mn-ea"/>
              <a:cs typeface="+mn-cs"/>
            </a:endParaRPr>
          </a:p>
          <a:p>
            <a:pPr rtl="0" eaLnBrk="1" fontAlgn="b" latinLnBrk="0" hangingPunct="1"/>
            <a:r>
              <a:rPr lang="lt-LT" sz="1200" b="0" i="0" u="none" strike="noStrike" kern="1200" dirty="0">
                <a:solidFill>
                  <a:schemeClr val="tx1"/>
                </a:solidFill>
                <a:effectLst/>
                <a:latin typeface="+mn-lt"/>
                <a:ea typeface="+mn-ea"/>
                <a:cs typeface="+mn-cs"/>
              </a:rPr>
              <a:t>Ar pritartumėte, kad taip pat yra ir Lietuvoje? </a:t>
            </a:r>
          </a:p>
          <a:p>
            <a:pPr rtl="0" eaLnBrk="1" fontAlgn="b" latinLnBrk="0" hangingPunct="1"/>
            <a:r>
              <a:rPr lang="lt-LT" sz="1200" b="0" i="0" u="none" strike="noStrike" kern="1200" dirty="0">
                <a:solidFill>
                  <a:schemeClr val="tx1"/>
                </a:solidFill>
                <a:effectLst/>
                <a:latin typeface="+mn-lt"/>
                <a:ea typeface="+mn-ea"/>
                <a:cs typeface="+mn-cs"/>
              </a:rPr>
              <a:t>Kad daugiausia laiko internete praleidžiame ieškodami informacijos, palaikyti santykiams su šeima ir draugais bei naujienoms stebėti?</a:t>
            </a:r>
          </a:p>
          <a:p>
            <a:pPr rtl="0" eaLnBrk="1" fontAlgn="b" latinLnBrk="0" hangingPunct="1"/>
            <a:endParaRPr lang="lt-LT" sz="1200" b="0" i="0" u="none" strike="noStrike" kern="1200" dirty="0">
              <a:solidFill>
                <a:schemeClr val="tx1"/>
              </a:solidFill>
              <a:effectLst/>
              <a:latin typeface="+mn-lt"/>
              <a:ea typeface="+mn-ea"/>
              <a:cs typeface="+mn-cs"/>
            </a:endParaRPr>
          </a:p>
          <a:p>
            <a:pPr rtl="0" eaLnBrk="1" fontAlgn="b" latinLnBrk="0" hangingPunct="1"/>
            <a:r>
              <a:rPr lang="lt-LT" sz="1200" b="0" i="0" u="none" strike="noStrike" kern="1200" dirty="0">
                <a:solidFill>
                  <a:schemeClr val="tx1"/>
                </a:solidFill>
                <a:effectLst/>
                <a:latin typeface="+mn-lt"/>
                <a:ea typeface="+mn-ea"/>
                <a:cs typeface="+mn-cs"/>
              </a:rPr>
              <a:t>Galima sakyti, kad taip, sutampa. </a:t>
            </a:r>
          </a:p>
          <a:p>
            <a:pPr rtl="0" eaLnBrk="1" fontAlgn="b" latinLnBrk="0" hangingPunct="1"/>
            <a:r>
              <a:rPr lang="lt-LT" sz="1200" b="0" i="0" u="none" strike="noStrike" kern="1200" dirty="0">
                <a:solidFill>
                  <a:schemeClr val="tx1"/>
                </a:solidFill>
                <a:effectLst/>
                <a:latin typeface="+mn-lt"/>
                <a:ea typeface="+mn-ea"/>
                <a:cs typeface="+mn-cs"/>
              </a:rPr>
              <a:t>Pasiremsime „NordVPN“ duomenimis. Šie duomenys vertingi tuo, kad parodo gana tikslią situaciją, nes remiamasi ne apklausos metodu, bet interneto srauto analize. </a:t>
            </a:r>
          </a:p>
          <a:p>
            <a:pPr rtl="0" eaLnBrk="1" fontAlgn="b" latinLnBrk="0" hangingPunct="1"/>
            <a:r>
              <a:rPr lang="lt-LT" sz="1200" b="0" i="0" u="none" strike="noStrike" kern="1200" dirty="0">
                <a:solidFill>
                  <a:schemeClr val="tx1"/>
                </a:solidFill>
                <a:effectLst/>
                <a:latin typeface="+mn-lt"/>
                <a:ea typeface="+mn-ea"/>
                <a:cs typeface="+mn-cs"/>
              </a:rPr>
              <a:t>2021 m. Lietuvoje žmonės socialiniams tinklams per savaitę skyrė 9 val. Vaizdo</a:t>
            </a:r>
            <a:r>
              <a:rPr lang="lt-LT" sz="1200" b="0" i="0" u="none" strike="noStrike" kern="1200" baseline="0" dirty="0">
                <a:solidFill>
                  <a:schemeClr val="tx1"/>
                </a:solidFill>
                <a:effectLst/>
                <a:latin typeface="+mn-lt"/>
                <a:ea typeface="+mn-ea"/>
                <a:cs typeface="+mn-cs"/>
              </a:rPr>
              <a:t> įrašų</a:t>
            </a:r>
            <a:r>
              <a:rPr lang="lt-LT" sz="1200" b="0" i="0" u="none" strike="noStrike" kern="1200" dirty="0">
                <a:solidFill>
                  <a:schemeClr val="tx1"/>
                </a:solidFill>
                <a:effectLst/>
                <a:latin typeface="+mn-lt"/>
                <a:ea typeface="+mn-ea"/>
                <a:cs typeface="+mn-cs"/>
              </a:rPr>
              <a:t> žiūrėjimui („YouTube“, „Vimeo“ ir pan.) 5 val. ir 13 min. Informacijos paieškai („Google“, „Wikipedia“) 5 val. ir 20 min. Naujienų skaitymui 4 val. ir 37 min. </a:t>
            </a:r>
          </a:p>
          <a:p>
            <a:pPr rtl="0" eaLnBrk="1" fontAlgn="b" latinLnBrk="0" hangingPunct="1"/>
            <a:endParaRPr lang="lt-LT"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93FB3DB-B92C-44C5-85DA-4AB8E24EF7F3}" type="slidenum">
              <a:rPr lang="lt-LT" smtClean="0"/>
              <a:t>6</a:t>
            </a:fld>
            <a:endParaRPr lang="lt-LT"/>
          </a:p>
        </p:txBody>
      </p:sp>
    </p:spTree>
    <p:extLst>
      <p:ext uri="{BB962C8B-B14F-4D97-AF65-F5344CB8AC3E}">
        <p14:creationId xmlns:p14="http://schemas.microsoft.com/office/powerpoint/2010/main" val="709732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a:t>
            </a:r>
            <a:r>
              <a:rPr lang="en-GB" noProof="0" dirty="0"/>
              <a:t>We Are Social</a:t>
            </a:r>
            <a:r>
              <a:rPr lang="lt-LT" dirty="0"/>
              <a:t>“ duomenimis, pasaulyje nuo 16 iki 64 metų amžiaus žmonės socialinėse medijose seka šių sričių atstovus:</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Draugus, šeimą ir kitus pažįstamus žmones</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Aktorius, atlikėjus</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Pramogines paskyras</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Muzikantus ir atlikėjus</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TV laidas, serialus</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Restoranus, šefus, maisto propaguotojus</a:t>
            </a:r>
          </a:p>
          <a:p>
            <a:pPr marL="171450" indent="-171450" rtl="0" eaLnBrk="1" fontAlgn="b" latinLnBrk="0" hangingPunct="1">
              <a:buFont typeface="Arial" panose="020B0604020202020204" pitchFamily="34" charset="0"/>
              <a:buChar char="•"/>
            </a:pPr>
            <a:r>
              <a:rPr lang="lt-LT" sz="1200" b="0" i="0" u="none" strike="noStrike" kern="1200" dirty="0">
                <a:solidFill>
                  <a:schemeClr val="tx1"/>
                </a:solidFill>
                <a:effectLst/>
                <a:latin typeface="+mn-lt"/>
                <a:ea typeface="+mn-ea"/>
                <a:cs typeface="+mn-cs"/>
              </a:rPr>
              <a:t>Žurnalistus ir naujienų kanalus</a:t>
            </a:r>
          </a:p>
          <a:p>
            <a:pPr rtl="0" eaLnBrk="1" fontAlgn="b" latinLnBrk="0" hangingPunct="1"/>
            <a:endParaRPr lang="lt-LT" sz="1200" b="0" i="0" u="none" strike="noStrike" kern="1200" dirty="0">
              <a:solidFill>
                <a:schemeClr val="tx1"/>
              </a:solidFill>
              <a:effectLst/>
              <a:latin typeface="+mn-lt"/>
              <a:ea typeface="+mn-ea"/>
              <a:cs typeface="+mn-cs"/>
            </a:endParaRPr>
          </a:p>
          <a:p>
            <a:pPr rtl="0" eaLnBrk="1" fontAlgn="b" latinLnBrk="0" hangingPunct="1"/>
            <a:r>
              <a:rPr lang="lt-LT" sz="1200" b="0" i="0" u="none" strike="noStrike" kern="1200" dirty="0">
                <a:solidFill>
                  <a:schemeClr val="tx1"/>
                </a:solidFill>
                <a:effectLst/>
                <a:latin typeface="+mn-lt"/>
                <a:ea typeface="+mn-ea"/>
                <a:cs typeface="+mn-cs"/>
              </a:rPr>
              <a:t>Kaip matyti, įvairios pramogos, žymūs asmenys yra gerokai dažniau sekami nei žurnalistai ir naujienų kanalai ir skirtumas yra didžiulis, kartais. </a:t>
            </a:r>
          </a:p>
          <a:p>
            <a:pPr rtl="0" eaLnBrk="1" fontAlgn="b" latinLnBrk="0" hangingPunct="1"/>
            <a:r>
              <a:rPr lang="lt-LT" sz="1200" b="0" i="0" u="none" strike="noStrike" kern="1200" dirty="0">
                <a:solidFill>
                  <a:schemeClr val="tx1"/>
                </a:solidFill>
                <a:effectLst/>
                <a:latin typeface="+mn-lt"/>
                <a:ea typeface="+mn-ea"/>
                <a:cs typeface="+mn-cs"/>
              </a:rPr>
              <a:t>Tad vienareikšmiškai teigti, kad socialinės medijos yra naujienų šaltinis, sudėtinga. </a:t>
            </a:r>
          </a:p>
          <a:p>
            <a:endParaRPr lang="lt-LT" dirty="0"/>
          </a:p>
        </p:txBody>
      </p:sp>
      <p:sp>
        <p:nvSpPr>
          <p:cNvPr id="4" name="Slide Number Placeholder 3"/>
          <p:cNvSpPr>
            <a:spLocks noGrp="1"/>
          </p:cNvSpPr>
          <p:nvPr>
            <p:ph type="sldNum" sz="quarter" idx="5"/>
          </p:nvPr>
        </p:nvSpPr>
        <p:spPr/>
        <p:txBody>
          <a:bodyPr/>
          <a:lstStyle/>
          <a:p>
            <a:fld id="{293FB3DB-B92C-44C5-85DA-4AB8E24EF7F3}" type="slidenum">
              <a:rPr lang="lt-LT" smtClean="0"/>
              <a:t>7</a:t>
            </a:fld>
            <a:endParaRPr lang="lt-LT"/>
          </a:p>
        </p:txBody>
      </p:sp>
    </p:spTree>
    <p:extLst>
      <p:ext uri="{BB962C8B-B14F-4D97-AF65-F5344CB8AC3E}">
        <p14:creationId xmlns:p14="http://schemas.microsoft.com/office/powerpoint/2010/main" val="151937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a:t>
            </a:r>
            <a:r>
              <a:rPr lang="en-GB" noProof="0" dirty="0"/>
              <a:t>We Are Social</a:t>
            </a:r>
            <a:r>
              <a:rPr lang="lt-LT" dirty="0"/>
              <a:t>“ duomenimis, pasaulyje nuo 16 iki 64 metų amžiaus linkę mokėti už šį skaitmeninį turinį:</a:t>
            </a:r>
          </a:p>
          <a:p>
            <a:pPr marL="171450" indent="-171450">
              <a:buFont typeface="Arial" panose="020B0604020202020204" pitchFamily="34" charset="0"/>
              <a:buChar char="•"/>
            </a:pPr>
            <a:r>
              <a:rPr lang="lt-LT" dirty="0"/>
              <a:t>Filmai ir TV laidų prenumerata</a:t>
            </a:r>
          </a:p>
          <a:p>
            <a:pPr marL="171450" indent="-171450">
              <a:buFont typeface="Arial" panose="020B0604020202020204" pitchFamily="34" charset="0"/>
              <a:buChar char="•"/>
            </a:pPr>
            <a:r>
              <a:rPr lang="lt-LT" dirty="0"/>
              <a:t>Muzikos prenumerata</a:t>
            </a:r>
          </a:p>
          <a:p>
            <a:pPr marL="171450" indent="-171450">
              <a:buFont typeface="Arial" panose="020B0604020202020204" pitchFamily="34" charset="0"/>
              <a:buChar char="•"/>
            </a:pPr>
            <a:r>
              <a:rPr lang="lt-LT" dirty="0"/>
              <a:t>Mobiliosios aplikacijos</a:t>
            </a:r>
          </a:p>
          <a:p>
            <a:pPr marL="171450" indent="-171450">
              <a:buFont typeface="Arial" panose="020B0604020202020204" pitchFamily="34" charset="0"/>
              <a:buChar char="•"/>
            </a:pPr>
            <a:r>
              <a:rPr lang="lt-LT" dirty="0"/>
              <a:t>Žaidimai</a:t>
            </a:r>
          </a:p>
          <a:p>
            <a:pPr marL="171450" indent="-171450">
              <a:buFont typeface="Arial" panose="020B0604020202020204" pitchFamily="34" charset="0"/>
              <a:buChar char="•"/>
            </a:pPr>
            <a:r>
              <a:rPr lang="lt-LT" dirty="0"/>
              <a:t>Knygos</a:t>
            </a:r>
          </a:p>
          <a:p>
            <a:pPr marL="171450" indent="-171450">
              <a:buFont typeface="Arial" panose="020B0604020202020204" pitchFamily="34" charset="0"/>
              <a:buChar char="•"/>
            </a:pPr>
            <a:r>
              <a:rPr lang="lt-LT" dirty="0"/>
              <a:t>Naujienos</a:t>
            </a:r>
          </a:p>
          <a:p>
            <a:pPr marL="171450" indent="-171450">
              <a:buFont typeface="Arial" panose="020B0604020202020204" pitchFamily="34" charset="0"/>
              <a:buChar char="•"/>
            </a:pPr>
            <a:r>
              <a:rPr lang="lt-LT" dirty="0"/>
              <a:t>Internetinių žurnalų prenumerata</a:t>
            </a:r>
          </a:p>
          <a:p>
            <a:endParaRPr lang="lt-LT" dirty="0"/>
          </a:p>
          <a:p>
            <a:r>
              <a:rPr lang="lt-LT" dirty="0"/>
              <a:t>Čia taip pat galime matyti gana reikšmingą skirtumą tarp filmų ir TV laidų prenumeratos dažnio ir naujienų ar internetinių žurnalų prenumeratos. Net jei žiniasklaida informuoja tinkamai, lieka klausimas atviras, kokia visuomenės dalis skiria lėšų naujienoms</a:t>
            </a:r>
            <a:r>
              <a:rPr lang="lt-LT" baseline="0" dirty="0"/>
              <a:t> pirkti</a:t>
            </a:r>
            <a:r>
              <a:rPr lang="lt-LT" dirty="0"/>
              <a:t>?</a:t>
            </a:r>
          </a:p>
        </p:txBody>
      </p:sp>
      <p:sp>
        <p:nvSpPr>
          <p:cNvPr id="4" name="Slide Number Placeholder 3"/>
          <p:cNvSpPr>
            <a:spLocks noGrp="1"/>
          </p:cNvSpPr>
          <p:nvPr>
            <p:ph type="sldNum" sz="quarter" idx="5"/>
          </p:nvPr>
        </p:nvSpPr>
        <p:spPr/>
        <p:txBody>
          <a:bodyPr/>
          <a:lstStyle/>
          <a:p>
            <a:fld id="{293FB3DB-B92C-44C5-85DA-4AB8E24EF7F3}" type="slidenum">
              <a:rPr lang="lt-LT" smtClean="0"/>
              <a:t>8</a:t>
            </a:fld>
            <a:endParaRPr lang="lt-LT"/>
          </a:p>
        </p:txBody>
      </p:sp>
    </p:spTree>
    <p:extLst>
      <p:ext uri="{BB962C8B-B14F-4D97-AF65-F5344CB8AC3E}">
        <p14:creationId xmlns:p14="http://schemas.microsoft.com/office/powerpoint/2010/main" val="1160289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Pažiūrėkime lietuviškos žiniasklaidos kanalus ir jų įkainius. </a:t>
            </a:r>
          </a:p>
          <a:p>
            <a:r>
              <a:rPr lang="lt-LT" dirty="0"/>
              <a:t>[REKOMENDACIJA] kainos kinta, tad praverstų prieš paskaitą patikrinti įkainius. </a:t>
            </a:r>
          </a:p>
          <a:p>
            <a:endParaRPr lang="lt-LT" dirty="0"/>
          </a:p>
          <a:p>
            <a:r>
              <a:rPr lang="lt-LT" dirty="0"/>
              <a:t>Turbūt jau teko susidurti, kad ilgesni, kokybiškesni straipsniai </a:t>
            </a:r>
            <a:r>
              <a:rPr lang="lt-LT" i="1" dirty="0"/>
              <a:t>15min.lt</a:t>
            </a:r>
            <a:r>
              <a:rPr lang="lt-LT" dirty="0"/>
              <a:t>, </a:t>
            </a:r>
            <a:r>
              <a:rPr lang="lt-LT" i="1" dirty="0"/>
              <a:t>delfi.lt</a:t>
            </a:r>
            <a:r>
              <a:rPr lang="lt-LT" dirty="0"/>
              <a:t> ar </a:t>
            </a:r>
            <a:r>
              <a:rPr lang="lt-LT" i="1" dirty="0"/>
              <a:t>vz.lt</a:t>
            </a:r>
            <a:r>
              <a:rPr lang="lt-LT" dirty="0"/>
              <a:t> yra neprieinamai neįsigijus prenumeratos. Tai reiškia, kad neįsigiję prenumeratos esame paliekami be tam tikros informacijos. Žinoma, Lietuvoje yra portalų, kurie pateikia visą turinį nemokamai, tačiau minėti portalai yra žinomiausi Lietuvoje ir sulaukiantys didelio skaitytojų srauto. </a:t>
            </a:r>
          </a:p>
          <a:p>
            <a:endParaRPr lang="lt-LT" dirty="0"/>
          </a:p>
          <a:p>
            <a:r>
              <a:rPr lang="lt-LT" dirty="0"/>
              <a:t>Ar teko išbandyti šių portalų prenumeratą? Jei teko, kokios patirtys, ar iš tiesų prenumerata sukuria pridėtinę vertę ją įsigijusiems?</a:t>
            </a:r>
          </a:p>
          <a:p>
            <a:endParaRPr lang="lt-LT" dirty="0"/>
          </a:p>
          <a:p>
            <a:r>
              <a:rPr lang="lt-LT" dirty="0"/>
              <a:t>Ar brangi lietuviškos žiniasklaidos prenumerata? </a:t>
            </a:r>
          </a:p>
          <a:p>
            <a:r>
              <a:rPr lang="lt-LT" dirty="0"/>
              <a:t>Palyginkime su „</a:t>
            </a:r>
            <a:r>
              <a:rPr lang="en-GB" noProof="0" dirty="0"/>
              <a:t>The Guardian</a:t>
            </a:r>
            <a:r>
              <a:rPr lang="lt-LT" dirty="0"/>
              <a:t>“. Ką manote? </a:t>
            </a:r>
          </a:p>
        </p:txBody>
      </p:sp>
      <p:sp>
        <p:nvSpPr>
          <p:cNvPr id="4" name="Slide Number Placeholder 3"/>
          <p:cNvSpPr>
            <a:spLocks noGrp="1"/>
          </p:cNvSpPr>
          <p:nvPr>
            <p:ph type="sldNum" sz="quarter" idx="5"/>
          </p:nvPr>
        </p:nvSpPr>
        <p:spPr/>
        <p:txBody>
          <a:bodyPr/>
          <a:lstStyle/>
          <a:p>
            <a:fld id="{293FB3DB-B92C-44C5-85DA-4AB8E24EF7F3}" type="slidenum">
              <a:rPr lang="lt-LT" smtClean="0"/>
              <a:t>9</a:t>
            </a:fld>
            <a:endParaRPr lang="lt-LT"/>
          </a:p>
        </p:txBody>
      </p:sp>
    </p:spTree>
    <p:extLst>
      <p:ext uri="{BB962C8B-B14F-4D97-AF65-F5344CB8AC3E}">
        <p14:creationId xmlns:p14="http://schemas.microsoft.com/office/powerpoint/2010/main" val="380104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Taigi kaip manote, ar gerai esame informuoti, kas vyksta pasaulyje?</a:t>
            </a:r>
          </a:p>
          <a:p>
            <a:r>
              <a:rPr lang="lt-LT" dirty="0"/>
              <a:t>Ar jaučiatės pakankamai žinantys apie situaciją pasaulyje?</a:t>
            </a:r>
          </a:p>
        </p:txBody>
      </p:sp>
      <p:sp>
        <p:nvSpPr>
          <p:cNvPr id="4" name="Slide Number Placeholder 3"/>
          <p:cNvSpPr>
            <a:spLocks noGrp="1"/>
          </p:cNvSpPr>
          <p:nvPr>
            <p:ph type="sldNum" sz="quarter" idx="5"/>
          </p:nvPr>
        </p:nvSpPr>
        <p:spPr/>
        <p:txBody>
          <a:bodyPr/>
          <a:lstStyle/>
          <a:p>
            <a:fld id="{293FB3DB-B92C-44C5-85DA-4AB8E24EF7F3}" type="slidenum">
              <a:rPr lang="lt-LT" smtClean="0"/>
              <a:t>10</a:t>
            </a:fld>
            <a:endParaRPr lang="lt-LT"/>
          </a:p>
        </p:txBody>
      </p:sp>
    </p:spTree>
    <p:extLst>
      <p:ext uri="{BB962C8B-B14F-4D97-AF65-F5344CB8AC3E}">
        <p14:creationId xmlns:p14="http://schemas.microsoft.com/office/powerpoint/2010/main" val="1061156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lt-LT" sz="1200" kern="1200" dirty="0">
                <a:solidFill>
                  <a:schemeClr val="tx1"/>
                </a:solidFill>
                <a:effectLst/>
                <a:latin typeface="+mn-lt"/>
                <a:ea typeface="+mn-ea"/>
                <a:cs typeface="+mn-cs"/>
              </a:rPr>
              <a:t>Pasižiūrėkime keletą pavyzdžių. </a:t>
            </a:r>
          </a:p>
          <a:p>
            <a:pPr lvl="0"/>
            <a:r>
              <a:rPr lang="lt-LT" sz="1200" kern="1200" dirty="0">
                <a:solidFill>
                  <a:schemeClr val="tx1"/>
                </a:solidFill>
                <a:effectLst/>
                <a:latin typeface="+mn-lt"/>
                <a:ea typeface="+mn-ea"/>
                <a:cs typeface="+mn-cs"/>
              </a:rPr>
              <a:t>Koks procentas merginų mažas pajamas gaunančiose pasaulio šalyse baigia penktąją klasę? Galimi atsakymai: a) 20 proc.; b) 40 proc.; c) 60 proc. Teisingas atsakymas c, nors daugelis renkasi a arba b, nes yra įsitikinimas, kad mažas pajamas gaunančiose šalyse švietimo sistema neegzistuoja. </a:t>
            </a:r>
          </a:p>
          <a:p>
            <a:pPr lvl="0"/>
            <a:endParaRPr lang="lt-LT"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93FB3DB-B92C-44C5-85DA-4AB8E24EF7F3}" type="slidenum">
              <a:rPr lang="lt-LT" smtClean="0"/>
              <a:t>11</a:t>
            </a:fld>
            <a:endParaRPr lang="lt-LT"/>
          </a:p>
        </p:txBody>
      </p:sp>
    </p:spTree>
    <p:extLst>
      <p:ext uri="{BB962C8B-B14F-4D97-AF65-F5344CB8AC3E}">
        <p14:creationId xmlns:p14="http://schemas.microsoft.com/office/powerpoint/2010/main" val="4083154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lt-LT" sz="1200" kern="1200" dirty="0">
                <a:solidFill>
                  <a:schemeClr val="tx1"/>
                </a:solidFill>
                <a:effectLst/>
                <a:latin typeface="+mn-lt"/>
                <a:ea typeface="+mn-ea"/>
                <a:cs typeface="+mn-cs"/>
              </a:rPr>
              <a:t>Pasižiūrėkime keletą pavyzdžių. </a:t>
            </a:r>
          </a:p>
          <a:p>
            <a:pPr lvl="0"/>
            <a:r>
              <a:rPr lang="lt-LT" sz="1200" kern="1200" dirty="0">
                <a:solidFill>
                  <a:schemeClr val="tx1"/>
                </a:solidFill>
                <a:effectLst/>
                <a:latin typeface="+mn-lt"/>
                <a:ea typeface="+mn-ea"/>
                <a:cs typeface="+mn-cs"/>
              </a:rPr>
              <a:t>Koks procentas merginų mažas pajamas gaunančiose pasaulio šalyse baigia penktąją klasę? Galimi atsakymai: a) 20 proc.; b) 40 proc.; c) 60 proc. Teisingas atsakymas c, nors daugelis renkasi a arba b, nes yra įsitikinimas, kad mažas pajamas gaunančiose šalyse švietimo sistema neegzistuoja. </a:t>
            </a:r>
          </a:p>
          <a:p>
            <a:pPr lvl="0"/>
            <a:endParaRPr lang="lt-LT" sz="1200" kern="1200" dirty="0">
              <a:solidFill>
                <a:schemeClr val="tx1"/>
              </a:solidFill>
              <a:effectLst/>
              <a:latin typeface="+mn-lt"/>
              <a:ea typeface="+mn-ea"/>
              <a:cs typeface="+mn-cs"/>
            </a:endParaRPr>
          </a:p>
          <a:p>
            <a:pPr lvl="0"/>
            <a:r>
              <a:rPr lang="lt-LT" sz="1200" kern="1200" dirty="0">
                <a:solidFill>
                  <a:schemeClr val="tx1"/>
                </a:solidFill>
                <a:effectLst/>
                <a:latin typeface="+mn-lt"/>
                <a:ea typeface="+mn-ea"/>
                <a:cs typeface="+mn-cs"/>
              </a:rPr>
              <a:t>Žaliai pažymėta, kuriose šalyse koks procentas atsako teisingai. Blankiai raudonai žymima, kai renkasi vidutiniškai neteisingą atsakymą ir ryškiai raudonai (dešinėje), kai visiškai neteisingą atsakymą. </a:t>
            </a:r>
          </a:p>
          <a:p>
            <a:r>
              <a:rPr lang="lt-LT" sz="1200" kern="1200" dirty="0">
                <a:solidFill>
                  <a:schemeClr val="tx1"/>
                </a:solidFill>
                <a:effectLst/>
                <a:latin typeface="+mn-lt"/>
                <a:ea typeface="+mn-ea"/>
                <a:cs typeface="+mn-cs"/>
              </a:rPr>
              <a:t>Apačioje kaip</a:t>
            </a:r>
            <a:r>
              <a:rPr lang="lt-LT" sz="1200" kern="1200" baseline="0" dirty="0">
                <a:solidFill>
                  <a:schemeClr val="tx1"/>
                </a:solidFill>
                <a:effectLst/>
                <a:latin typeface="+mn-lt"/>
                <a:ea typeface="+mn-ea"/>
                <a:cs typeface="+mn-cs"/>
              </a:rPr>
              <a:t> pokštas</a:t>
            </a:r>
            <a:r>
              <a:rPr lang="lt-LT" sz="1200" kern="1200" dirty="0">
                <a:solidFill>
                  <a:schemeClr val="tx1"/>
                </a:solidFill>
                <a:effectLst/>
                <a:latin typeface="+mn-lt"/>
                <a:ea typeface="+mn-ea"/>
                <a:cs typeface="+mn-cs"/>
              </a:rPr>
              <a:t> įrašyta, kaip atsakinėjo beždžionės. Čia turėta galvoje, kad tiesiog spėliodami galime surinkti aukštesnį procentą teisingų atsakymų. (Geltona).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3FB3DB-B92C-44C5-85DA-4AB8E24EF7F3}" type="slidenum">
              <a:rPr kumimoji="0" lang="lt-L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lt-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185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Kur gyvena dauguma pasaulio gyventojų? Galimi atsakymai: a) vidutines pajamas gaunančiose šalyse; b) aukštas pajamas gaunančiose šalyse; c) žemas pajamas gaunančiose šalyse. </a:t>
            </a:r>
            <a:endParaRPr lang="lt-LT" dirty="0"/>
          </a:p>
          <a:p>
            <a:endParaRPr lang="lt-LT" dirty="0"/>
          </a:p>
        </p:txBody>
      </p:sp>
      <p:sp>
        <p:nvSpPr>
          <p:cNvPr id="4" name="Slide Number Placeholder 3"/>
          <p:cNvSpPr>
            <a:spLocks noGrp="1"/>
          </p:cNvSpPr>
          <p:nvPr>
            <p:ph type="sldNum" sz="quarter" idx="5"/>
          </p:nvPr>
        </p:nvSpPr>
        <p:spPr/>
        <p:txBody>
          <a:bodyPr/>
          <a:lstStyle/>
          <a:p>
            <a:fld id="{293FB3DB-B92C-44C5-85DA-4AB8E24EF7F3}" type="slidenum">
              <a:rPr lang="lt-LT" smtClean="0"/>
              <a:t>13</a:t>
            </a:fld>
            <a:endParaRPr lang="lt-LT"/>
          </a:p>
        </p:txBody>
      </p:sp>
    </p:spTree>
    <p:extLst>
      <p:ext uri="{BB962C8B-B14F-4D97-AF65-F5344CB8AC3E}">
        <p14:creationId xmlns:p14="http://schemas.microsoft.com/office/powerpoint/2010/main" val="730441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Teisingas atsakymas yra a. Dažniausias pasirinkimas yra 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dirty="0"/>
          </a:p>
          <a:p>
            <a:endParaRPr lang="lt-L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3FB3DB-B92C-44C5-85DA-4AB8E24EF7F3}" type="slidenum">
              <a:rPr kumimoji="0" lang="lt-L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lt-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099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b="0" dirty="0"/>
              <a:t>Per pastaruosius 20 metų ypač skurdžiai gyvenančių žmonių dalis visame pasaulyje...?</a:t>
            </a:r>
            <a:r>
              <a:rPr lang="en-US" sz="1200" b="0" dirty="0"/>
              <a:t> </a:t>
            </a:r>
            <a:r>
              <a:rPr lang="en-US" b="0" dirty="0"/>
              <a:t/>
            </a:r>
            <a:br>
              <a:rPr lang="en-US" b="0" dirty="0"/>
            </a:br>
            <a:r>
              <a:rPr lang="lt-LT" sz="1050" b="0" dirty="0"/>
              <a:t>Galimi atsakymai: a) s</a:t>
            </a:r>
            <a:r>
              <a:rPr lang="en-US" sz="1050" b="0" dirty="0"/>
              <a:t>uma</a:t>
            </a:r>
            <a:r>
              <a:rPr lang="lt-LT" sz="1050" b="0" dirty="0"/>
              <a:t>žėjo beveik per pusę; b) išliko tokia pat; c) padidėjo.</a:t>
            </a:r>
          </a:p>
          <a:p>
            <a:endParaRPr lang="lt-LT" b="0" dirty="0"/>
          </a:p>
        </p:txBody>
      </p:sp>
      <p:sp>
        <p:nvSpPr>
          <p:cNvPr id="4" name="Slide Number Placeholder 3"/>
          <p:cNvSpPr>
            <a:spLocks noGrp="1"/>
          </p:cNvSpPr>
          <p:nvPr>
            <p:ph type="sldNum" sz="quarter" idx="5"/>
          </p:nvPr>
        </p:nvSpPr>
        <p:spPr/>
        <p:txBody>
          <a:bodyPr/>
          <a:lstStyle/>
          <a:p>
            <a:fld id="{293FB3DB-B92C-44C5-85DA-4AB8E24EF7F3}" type="slidenum">
              <a:rPr lang="lt-LT" smtClean="0"/>
              <a:t>15</a:t>
            </a:fld>
            <a:endParaRPr lang="lt-LT"/>
          </a:p>
        </p:txBody>
      </p:sp>
    </p:spTree>
    <p:extLst>
      <p:ext uri="{BB962C8B-B14F-4D97-AF65-F5344CB8AC3E}">
        <p14:creationId xmlns:p14="http://schemas.microsoft.com/office/powerpoint/2010/main" val="1259048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050" b="0" dirty="0"/>
              <a:t>Teisingas atsakymas yra a. Dažniausias pasirinkimas yra c. </a:t>
            </a:r>
          </a:p>
          <a:p>
            <a:endParaRPr lang="lt-LT" sz="1050" b="0" dirty="0"/>
          </a:p>
          <a:p>
            <a:r>
              <a:rPr lang="lt-LT" sz="1050" b="0" dirty="0"/>
              <a:t>Kodėl taip klystame, kai turime galimybę naudotis viso pasaulio informacija?</a:t>
            </a:r>
            <a:endParaRPr lang="lt-LT"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3FB3DB-B92C-44C5-85DA-4AB8E24EF7F3}" type="slidenum">
              <a:rPr kumimoji="0" lang="lt-L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lt-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9302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Šį testą sugalvojo Švedas Hansas Roslingas. Jis parengė 13 klausimų su trimis pasirinkimų variantais. Klausimai yra apie sveikatą, raštingumą, demografiją ir skurdą. Teisingų atsakymų lygis, net ir tarp aukštą išsilavinimą turinčių žmonių, yra stulbinančiai mažas, o atsakymai beveik visada klaidingi renkantis negatyvesnius atsakymų variantus. H. Roslingo sugalvotas testas netgi pramintas Šimpanzių testu. Kadangi yra galimi tik trys pasirinkimai, atsitiktinai spėliojant įmanoma teisingai atsakyti į 33 proc. klausimų. Deja, gerai informuotai visuomenei, įgijusiai aukštąjį išsilavinimą, 33 proc. riba daugeliu atvejų yra sunkiai pasiekiama. Ši tendencija yra panaši visose šalyse, nepriklausomai nuo lyties ir amžiaus. </a:t>
            </a:r>
          </a:p>
          <a:p>
            <a:endParaRPr lang="lt-LT" dirty="0"/>
          </a:p>
          <a:p>
            <a:r>
              <a:rPr lang="lt-LT" dirty="0"/>
              <a:t>Viena pagrindinių priežasčių, kodėl mums taip prastai sekasi, yra išankstinės nuostatos. Kai turime išankstines nuostatas apie pasaulį, remiamės jomis ir todėl mūsų apmąstytas atsakymas yra klaidingesnis nei tiesiog spėliojant. </a:t>
            </a:r>
          </a:p>
          <a:p>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Kodėl taip nutinka? Žmonės linkę grįsti savo nuomones pusiau tiesomis, negatyvistinėmis prielaidomis ir visišku nežinojimu. Prie to labai daug prisideda žiniasklaida. Pabandykite prisiminti, ką pozityvaus girdėjote apie Afriką Lietuvos žiniasklaidoje? Dažniausiai matome karų, bado, įvairių negandų vaizdus. Nors iš tiesų, Afrika labai įvairialypė ir joje yra pakankamo ekonominio, socialinio išsivystymo šalių. Yra ir daugiau dalykų, kurie paverčia mus menkiau informuotais nei paprasčiausias spėliojimas. Kitaip tariant, tiesiog aklai spėliodami atsakytume teisingai dažniau nei remdamiesi savo „žiniomis“. </a:t>
            </a:r>
          </a:p>
        </p:txBody>
      </p:sp>
      <p:sp>
        <p:nvSpPr>
          <p:cNvPr id="4" name="Slide Number Placeholder 3"/>
          <p:cNvSpPr>
            <a:spLocks noGrp="1"/>
          </p:cNvSpPr>
          <p:nvPr>
            <p:ph type="sldNum" sz="quarter" idx="5"/>
          </p:nvPr>
        </p:nvSpPr>
        <p:spPr/>
        <p:txBody>
          <a:bodyPr/>
          <a:lstStyle/>
          <a:p>
            <a:fld id="{293FB3DB-B92C-44C5-85DA-4AB8E24EF7F3}" type="slidenum">
              <a:rPr lang="lt-LT" smtClean="0"/>
              <a:t>17</a:t>
            </a:fld>
            <a:endParaRPr lang="lt-LT"/>
          </a:p>
        </p:txBody>
      </p:sp>
    </p:spTree>
    <p:extLst>
      <p:ext uri="{BB962C8B-B14F-4D97-AF65-F5344CB8AC3E}">
        <p14:creationId xmlns:p14="http://schemas.microsoft.com/office/powerpoint/2010/main" val="3088629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Šio testo kūrėjas H. Roslingas</a:t>
            </a:r>
            <a:r>
              <a:rPr lang="lt-LT" sz="1200" kern="1200" dirty="0">
                <a:solidFill>
                  <a:schemeClr val="tx1"/>
                </a:solidFill>
                <a:effectLst/>
                <a:latin typeface="+mn-lt"/>
                <a:ea typeface="+mn-ea"/>
                <a:cs typeface="+mn-cs"/>
              </a:rPr>
              <a:t> išskiria 10 aspektų, kurie iškreipia mūsų suvokimą:</a:t>
            </a:r>
          </a:p>
          <a:p>
            <a:pPr marL="171450" lvl="0" indent="-171450">
              <a:buFont typeface="Arial" panose="020B0604020202020204" pitchFamily="34" charset="0"/>
              <a:buChar char="•"/>
            </a:pPr>
            <a:r>
              <a:rPr lang="lt-LT" sz="1200" b="1" kern="1200" dirty="0">
                <a:solidFill>
                  <a:schemeClr val="tx1"/>
                </a:solidFill>
                <a:effectLst/>
                <a:latin typeface="+mn-lt"/>
                <a:ea typeface="+mn-ea"/>
                <a:cs typeface="+mn-cs"/>
              </a:rPr>
              <a:t>Atotrūkis.</a:t>
            </a:r>
            <a:r>
              <a:rPr lang="lt-LT" sz="1200" kern="1200" dirty="0">
                <a:solidFill>
                  <a:schemeClr val="tx1"/>
                </a:solidFill>
                <a:effectLst/>
                <a:latin typeface="+mn-lt"/>
                <a:ea typeface="+mn-ea"/>
                <a:cs typeface="+mn-cs"/>
              </a:rPr>
              <a:t> Esame verčiami tikėti, kad pasaulis yra padalintas į dvi dalis: „jie“ („besivystantis“ pasaulis) ir „mes“ („išsivystęs“ pasaulis). </a:t>
            </a:r>
          </a:p>
          <a:p>
            <a:pPr marL="171450" lvl="0" indent="-171450">
              <a:buFont typeface="Arial" panose="020B0604020202020204" pitchFamily="34" charset="0"/>
              <a:buChar char="•"/>
            </a:pPr>
            <a:r>
              <a:rPr lang="lt-LT" sz="1200" b="1" kern="1200" dirty="0">
                <a:solidFill>
                  <a:schemeClr val="tx1"/>
                </a:solidFill>
                <a:effectLst/>
                <a:latin typeface="+mn-lt"/>
                <a:ea typeface="+mn-ea"/>
                <a:cs typeface="+mn-cs"/>
              </a:rPr>
              <a:t>Domėjimasis negatyviomis naujienomis</a:t>
            </a:r>
            <a:r>
              <a:rPr lang="lt-LT"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lt-LT" sz="1200" b="1" kern="1200" dirty="0">
                <a:solidFill>
                  <a:schemeClr val="tx1"/>
                </a:solidFill>
                <a:effectLst/>
                <a:latin typeface="+mn-lt"/>
                <a:ea typeface="+mn-ea"/>
                <a:cs typeface="+mn-cs"/>
              </a:rPr>
              <a:t>Baimės instinktas</a:t>
            </a:r>
            <a:r>
              <a:rPr lang="lt-LT" sz="1200" kern="1200" dirty="0">
                <a:solidFill>
                  <a:schemeClr val="tx1"/>
                </a:solidFill>
                <a:effectLst/>
                <a:latin typeface="+mn-lt"/>
                <a:ea typeface="+mn-ea"/>
                <a:cs typeface="+mn-cs"/>
              </a:rPr>
              <a:t>. Žmonės turi įprotį smarkiai perdėti šiuolaikines grėsmes, tokias kaip terorizmas, palyginti su kitomis žūčių priežastimis. </a:t>
            </a:r>
          </a:p>
          <a:p>
            <a:pPr marL="171450" lvl="0" indent="-171450">
              <a:buFont typeface="Arial" panose="020B0604020202020204" pitchFamily="34" charset="0"/>
              <a:buChar char="•"/>
            </a:pPr>
            <a:r>
              <a:rPr lang="lt-LT" sz="1200" b="1" kern="1200" dirty="0">
                <a:solidFill>
                  <a:schemeClr val="tx1"/>
                </a:solidFill>
                <a:effectLst/>
                <a:latin typeface="+mn-lt"/>
                <a:ea typeface="+mn-ea"/>
                <a:cs typeface="+mn-cs"/>
              </a:rPr>
              <a:t>Dydžio instinktas</a:t>
            </a:r>
            <a:r>
              <a:rPr lang="lt-LT" sz="1200" kern="1200" dirty="0">
                <a:solidFill>
                  <a:schemeClr val="tx1"/>
                </a:solidFill>
                <a:effectLst/>
                <a:latin typeface="+mn-lt"/>
                <a:ea typeface="+mn-ea"/>
                <a:cs typeface="+mn-cs"/>
              </a:rPr>
              <a:t>. Pasaulyje kasmet miršta daugiau nei keturi milijonai kūdikių (esant 141 mln. gimimų). Tai šokiruoja. Tačiau 1950 m. šis skaičius buvo 14,5 milijono iš 97 milijonų gimimų. </a:t>
            </a:r>
          </a:p>
          <a:p>
            <a:pPr marL="171450" lvl="0" indent="-171450">
              <a:buFont typeface="Arial" panose="020B0604020202020204" pitchFamily="34" charset="0"/>
              <a:buChar char="•"/>
            </a:pPr>
            <a:r>
              <a:rPr lang="lt-LT" sz="1200" b="1" kern="1200" dirty="0">
                <a:solidFill>
                  <a:schemeClr val="tx1"/>
                </a:solidFill>
                <a:effectLst/>
                <a:latin typeface="+mn-lt"/>
                <a:ea typeface="+mn-ea"/>
                <a:cs typeface="+mn-cs"/>
              </a:rPr>
              <a:t>Bendravimo instinktas</a:t>
            </a:r>
            <a:r>
              <a:rPr lang="lt-LT" sz="1200" kern="1200" dirty="0">
                <a:solidFill>
                  <a:schemeClr val="tx1"/>
                </a:solidFill>
                <a:effectLst/>
                <a:latin typeface="+mn-lt"/>
                <a:ea typeface="+mn-ea"/>
                <a:cs typeface="+mn-cs"/>
              </a:rPr>
              <a:t>. Mes padalijame pasaulį į „jie“ ir „mes“, o tada galvojame, kad visi šiose grupėse esantys žmonės yra vienodi. </a:t>
            </a:r>
          </a:p>
          <a:p>
            <a:pPr marL="171450" lvl="0" indent="-171450">
              <a:buFont typeface="Arial" panose="020B0604020202020204" pitchFamily="34" charset="0"/>
              <a:buChar char="•"/>
            </a:pPr>
            <a:r>
              <a:rPr lang="lt-LT" sz="1200" b="1" kern="1200" dirty="0">
                <a:solidFill>
                  <a:schemeClr val="tx1"/>
                </a:solidFill>
                <a:effectLst/>
                <a:latin typeface="+mn-lt"/>
                <a:ea typeface="+mn-ea"/>
                <a:cs typeface="+mn-cs"/>
              </a:rPr>
              <a:t>Likimo instinktas</a:t>
            </a:r>
            <a:r>
              <a:rPr lang="lt-LT" sz="1200" kern="1200" dirty="0">
                <a:solidFill>
                  <a:schemeClr val="tx1"/>
                </a:solidFill>
                <a:effectLst/>
                <a:latin typeface="+mn-lt"/>
                <a:ea typeface="+mn-ea"/>
                <a:cs typeface="+mn-cs"/>
              </a:rPr>
              <a:t>. Manymas, kad viskas lieka taip pat, nesikeičia. </a:t>
            </a:r>
          </a:p>
          <a:p>
            <a:pPr marL="171450" lvl="0" indent="-171450">
              <a:buFont typeface="Arial" panose="020B0604020202020204" pitchFamily="34" charset="0"/>
              <a:buChar char="•"/>
            </a:pPr>
            <a:r>
              <a:rPr lang="lt-LT" sz="1200" b="1" kern="1200" dirty="0">
                <a:solidFill>
                  <a:schemeClr val="tx1"/>
                </a:solidFill>
                <a:effectLst/>
                <a:latin typeface="+mn-lt"/>
                <a:ea typeface="+mn-ea"/>
                <a:cs typeface="+mn-cs"/>
              </a:rPr>
              <a:t>Vienos perspektyvos instinktas</a:t>
            </a:r>
            <a:r>
              <a:rPr lang="lt-LT" sz="1200" kern="1200" dirty="0">
                <a:solidFill>
                  <a:schemeClr val="tx1"/>
                </a:solidFill>
                <a:effectLst/>
                <a:latin typeface="+mn-lt"/>
                <a:ea typeface="+mn-ea"/>
                <a:cs typeface="+mn-cs"/>
              </a:rPr>
              <a:t>. Visos problemos turi vieną priežastį. </a:t>
            </a:r>
          </a:p>
          <a:p>
            <a:pPr marL="171450" lvl="0" indent="-171450">
              <a:buFont typeface="Arial" panose="020B0604020202020204" pitchFamily="34" charset="0"/>
              <a:buChar char="•"/>
            </a:pPr>
            <a:r>
              <a:rPr lang="lt-LT" sz="1200" b="1" kern="1200" dirty="0">
                <a:solidFill>
                  <a:schemeClr val="tx1"/>
                </a:solidFill>
                <a:effectLst/>
                <a:latin typeface="+mn-lt"/>
                <a:ea typeface="+mn-ea"/>
                <a:cs typeface="+mn-cs"/>
              </a:rPr>
              <a:t>Kaltės instinktas</a:t>
            </a:r>
            <a:r>
              <a:rPr lang="lt-LT" sz="1200" kern="1200" dirty="0">
                <a:solidFill>
                  <a:schemeClr val="tx1"/>
                </a:solidFill>
                <a:effectLst/>
                <a:latin typeface="+mn-lt"/>
                <a:ea typeface="+mn-ea"/>
                <a:cs typeface="+mn-cs"/>
              </a:rPr>
              <a:t>. Visada lengviau rasti kaltininkus, o ne tikrąsias priežastis. </a:t>
            </a:r>
          </a:p>
          <a:p>
            <a:pPr marL="171450" lvl="0" indent="-171450">
              <a:buFont typeface="Arial" panose="020B0604020202020204" pitchFamily="34" charset="0"/>
              <a:buChar char="•"/>
            </a:pPr>
            <a:r>
              <a:rPr lang="lt-LT" sz="1200" b="1" kern="1200" dirty="0">
                <a:solidFill>
                  <a:schemeClr val="tx1"/>
                </a:solidFill>
                <a:effectLst/>
                <a:latin typeface="+mn-lt"/>
                <a:ea typeface="+mn-ea"/>
                <a:cs typeface="+mn-cs"/>
              </a:rPr>
              <a:t>Skubos instinktas.</a:t>
            </a:r>
            <a:r>
              <a:rPr lang="lt-LT" sz="1200" kern="1200" dirty="0">
                <a:solidFill>
                  <a:schemeClr val="tx1"/>
                </a:solidFill>
                <a:effectLst/>
                <a:latin typeface="+mn-lt"/>
                <a:ea typeface="+mn-ea"/>
                <a:cs typeface="+mn-cs"/>
              </a:rPr>
              <a:t> Žmonės skuba ieškoti sprendimų, kurie yra paprasti, tačiau dažniausiai jie būna klaidingi. </a:t>
            </a:r>
          </a:p>
        </p:txBody>
      </p:sp>
      <p:sp>
        <p:nvSpPr>
          <p:cNvPr id="4" name="Slide Number Placeholder 3"/>
          <p:cNvSpPr>
            <a:spLocks noGrp="1"/>
          </p:cNvSpPr>
          <p:nvPr>
            <p:ph type="sldNum" sz="quarter" idx="5"/>
          </p:nvPr>
        </p:nvSpPr>
        <p:spPr/>
        <p:txBody>
          <a:bodyPr/>
          <a:lstStyle/>
          <a:p>
            <a:fld id="{293FB3DB-B92C-44C5-85DA-4AB8E24EF7F3}" type="slidenum">
              <a:rPr lang="lt-LT" smtClean="0"/>
              <a:t>18</a:t>
            </a:fld>
            <a:endParaRPr lang="lt-LT"/>
          </a:p>
        </p:txBody>
      </p:sp>
    </p:spTree>
    <p:extLst>
      <p:ext uri="{BB962C8B-B14F-4D97-AF65-F5344CB8AC3E}">
        <p14:creationId xmlns:p14="http://schemas.microsoft.com/office/powerpoint/2010/main" val="2660688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Ar galime teigti, kad ateityje būsime geriau informuoti?</a:t>
            </a:r>
          </a:p>
          <a:p>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Kuo H. Roslingo idėjos aktualios kalbant apie informacijos paiešką? Pirma, informacijos paieška nėra tik mechaninis veiksmas. Taip, galime parengti metodines priemones, su detaliomis instrukcijomis, tačiau rasti informaciją ir pasiimti teisingą informaciją tai vargu ar padės, nes informacijos paieška yra gerokai kompleksiškesnis dalykas, kurį lemia daug veiksnių, kurių vieni yra aptarti H. Roslingo. Tad net turėdami aukščiausio lygio technologijas, mokėdami skaityti, rašyti, kritiškai mąstyti, esame ne ką geresnėje padėtyje kaip informacijos vartotojai nei buvome iki informacinių technologijų atsiradimo.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Labai geras šios problemos pavyzdys yra didžiulis „TikTok“ populiarumo augimas. </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Jei neteko susidurti, „TikTok“ nuo kitų socialinių tinklų išsiskiria tuo, kad jame dominuoja ne tekstai, o ribotos trukmės vaizdo žinutės (iki 10 min.). </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„TikTok“ ypač sudomino jaunimą. </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Kai kuriose šalyse „TikTok“ naudojamas kaip pagrindinis ar net vienintelis naujienų šaltinis.</a:t>
            </a:r>
          </a:p>
        </p:txBody>
      </p:sp>
      <p:sp>
        <p:nvSpPr>
          <p:cNvPr id="4" name="Slide Number Placeholder 3"/>
          <p:cNvSpPr>
            <a:spLocks noGrp="1"/>
          </p:cNvSpPr>
          <p:nvPr>
            <p:ph type="sldNum" sz="quarter" idx="5"/>
          </p:nvPr>
        </p:nvSpPr>
        <p:spPr/>
        <p:txBody>
          <a:bodyPr/>
          <a:lstStyle/>
          <a:p>
            <a:fld id="{293FB3DB-B92C-44C5-85DA-4AB8E24EF7F3}" type="slidenum">
              <a:rPr lang="lt-LT" smtClean="0"/>
              <a:t>19</a:t>
            </a:fld>
            <a:endParaRPr lang="lt-LT"/>
          </a:p>
        </p:txBody>
      </p:sp>
    </p:spTree>
    <p:extLst>
      <p:ext uri="{BB962C8B-B14F-4D97-AF65-F5344CB8AC3E}">
        <p14:creationId xmlns:p14="http://schemas.microsoft.com/office/powerpoint/2010/main" val="3969021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Pakvieskite dalyvius padiskutuoti:</a:t>
            </a:r>
          </a:p>
          <a:p>
            <a:pPr marL="171450" lvl="0" indent="-171450">
              <a:buFont typeface="Arial" panose="020B0604020202020204" pitchFamily="34" charset="0"/>
              <a:buChar char="•"/>
            </a:pPr>
            <a:r>
              <a:rPr lang="en-US" dirty="0">
                <a:effectLst/>
              </a:rPr>
              <a:t>A</a:t>
            </a:r>
            <a:r>
              <a:rPr lang="lt-LT" dirty="0">
                <a:effectLst/>
              </a:rPr>
              <a:t>pie susižinojimo higieną ir kiek laiko skiriame informacijos gavimui naudodamiesi medijomis.</a:t>
            </a:r>
          </a:p>
          <a:p>
            <a:pPr marL="171450" lvl="0" indent="-171450">
              <a:buFont typeface="Arial" panose="020B0604020202020204" pitchFamily="34" charset="0"/>
              <a:buChar char="•"/>
            </a:pPr>
            <a:r>
              <a:rPr lang="en-US" dirty="0">
                <a:effectLst/>
              </a:rPr>
              <a:t>A</a:t>
            </a:r>
            <a:r>
              <a:rPr lang="lt-LT" dirty="0">
                <a:effectLst/>
              </a:rPr>
              <a:t>r esame tinkamai informuoti apie vyksmą pasaulyje.</a:t>
            </a:r>
          </a:p>
        </p:txBody>
      </p:sp>
      <p:sp>
        <p:nvSpPr>
          <p:cNvPr id="4" name="Slide Number Placeholder 3"/>
          <p:cNvSpPr>
            <a:spLocks noGrp="1"/>
          </p:cNvSpPr>
          <p:nvPr>
            <p:ph type="sldNum" sz="quarter" idx="5"/>
          </p:nvPr>
        </p:nvSpPr>
        <p:spPr/>
        <p:txBody>
          <a:bodyPr/>
          <a:lstStyle/>
          <a:p>
            <a:fld id="{293FB3DB-B92C-44C5-85DA-4AB8E24EF7F3}" type="slidenum">
              <a:rPr lang="lt-LT" smtClean="0"/>
              <a:t>20</a:t>
            </a:fld>
            <a:endParaRPr lang="lt-LT"/>
          </a:p>
        </p:txBody>
      </p:sp>
    </p:spTree>
    <p:extLst>
      <p:ext uri="{BB962C8B-B14F-4D97-AF65-F5344CB8AC3E}">
        <p14:creationId xmlns:p14="http://schemas.microsoft.com/office/powerpoint/2010/main" val="925410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Pakvieskite pasidalinti informacija, kokioms veikloms telefone skiria daugiausia laiko (naudojamas įrankis Digital Wellbeing ar Skaitmeninė gerovė ir tėvų kontrolė) . Jeigu žmogus nenori, neversti pasisakyti. Pirmiausia pateikite savo pavyzdį. Kai lektorius pirmasis pasisako atvirai, tuomet ir auditorija būna linkusi būti atviresnė. </a:t>
            </a:r>
          </a:p>
          <a:p>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Patikslinamieji klausimai: Kiek nustebino skiriamas laikas išmaniajame telefone? Kiek lengva sekti laiką, kurį praleidžiame telefone? Kaip galvoja, kad būtų galima naudingiau išnaudoti išmanųjį telefoną, kad jame nebūtų tiek daug laiko skiriama, tiesiog naršymui socialinėse medijose? </a:t>
            </a:r>
          </a:p>
        </p:txBody>
      </p:sp>
      <p:sp>
        <p:nvSpPr>
          <p:cNvPr id="4" name="Slide Number Placeholder 3"/>
          <p:cNvSpPr>
            <a:spLocks noGrp="1"/>
          </p:cNvSpPr>
          <p:nvPr>
            <p:ph type="sldNum" sz="quarter" idx="5"/>
          </p:nvPr>
        </p:nvSpPr>
        <p:spPr/>
        <p:txBody>
          <a:bodyPr/>
          <a:lstStyle/>
          <a:p>
            <a:fld id="{B1806F05-0ECC-4D3D-9B36-AAEB4AB34EC4}" type="slidenum">
              <a:rPr lang="lt-LT" smtClean="0"/>
              <a:t>21</a:t>
            </a:fld>
            <a:endParaRPr lang="lt-LT"/>
          </a:p>
        </p:txBody>
      </p:sp>
    </p:spTree>
    <p:extLst>
      <p:ext uri="{BB962C8B-B14F-4D97-AF65-F5344CB8AC3E}">
        <p14:creationId xmlns:p14="http://schemas.microsoft.com/office/powerpoint/2010/main" val="4289498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Paprašykite </a:t>
            </a:r>
            <a:r>
              <a:rPr lang="lt-LT" dirty="0">
                <a:solidFill>
                  <a:schemeClr val="tx1"/>
                </a:solidFill>
              </a:rPr>
              <a:t>panaršyti savo socialinių medijų paskyrose ir peržiūrėti 20 įrašų „Facebook“ (ar kito socialinio tinklo) sienoje. Pasižymėkite, kiek iš tų žinučių buvo naujiena apie įvykius pasaulyje ir Lietuvoje – ne kelionės, gimtadieniai, juokai ar apkalbos, bet tikros naujienos, kurias mes įprastai girdime per žinias ar kitas informacines laidas.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Tikėtina, kad dalyviai turės „Facebook“ ar kitą panašaus socialinio tinklo paskyrą. Apklausos ir tyrimai rodo, jog žmonės socialines medijas naudoja ir naujienoms gauti, sužinoti. Jeigu bus dalyvių, nenaudojančių socialinių medijų, pasiūlykite susiporuoti su kitu dalyviu, kuris naudoja. Paprašykite dalyvių panaršyti savo socialinių medijų paskyrose ir peržiūrėti 20 žinučių „Facebook“ (ar kito socialinio tinklo) sienoje. Paprašykite, kad žymėtųsi, kiek iš tų žinučių buvo naujiena apie įvykius pasaulyje ir Lietuvoje – ne kelionės, gimtadieniai, juokai ar apkalbos, bet tikros naujienos, kurias mes įprastai girdime per žinias ar kitas informacines laidas.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Žinant skaičių galima apskaičiuoti tokio naršymo efektyvumo koeficientą vertinant žinių prasme. Tarkim, žmogus rado 3 informacinio pobūdžio pranešimus. Tai reikš, kad jis turėjo atmesti net 17 informacinio triukšmo žinučių, kad sužinotų ką nors vertinga apie pasaulį. Pakvieskite pakomentuoti, kaip galvoja, ar socialinės medijos gali būti tinkamas kanalas naujienoms gauti?  Čia gali kilti klausimų, kas vienam yra naujiena, o kitam – paskalos. Būkite pasirengę atviresnei diskusijai, kas laikytina naujiena. Skirkite apie 10 min. </a:t>
            </a:r>
          </a:p>
        </p:txBody>
      </p:sp>
      <p:sp>
        <p:nvSpPr>
          <p:cNvPr id="4" name="Slide Number Placeholder 3"/>
          <p:cNvSpPr>
            <a:spLocks noGrp="1"/>
          </p:cNvSpPr>
          <p:nvPr>
            <p:ph type="sldNum" sz="quarter" idx="5"/>
          </p:nvPr>
        </p:nvSpPr>
        <p:spPr/>
        <p:txBody>
          <a:bodyPr/>
          <a:lstStyle/>
          <a:p>
            <a:fld id="{293FB3DB-B92C-44C5-85DA-4AB8E24EF7F3}" type="slidenum">
              <a:rPr lang="lt-LT" smtClean="0"/>
              <a:t>22</a:t>
            </a:fld>
            <a:endParaRPr lang="lt-LT"/>
          </a:p>
        </p:txBody>
      </p:sp>
    </p:spTree>
    <p:extLst>
      <p:ext uri="{BB962C8B-B14F-4D97-AF65-F5344CB8AC3E}">
        <p14:creationId xmlns:p14="http://schemas.microsoft.com/office/powerpoint/2010/main" val="14663562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Pakvieskite pakomentuoti, kaip galvoja, ar socialinės medijos gali būti tinkamas kanalas naujienoms gauti?  Čia gali kilti klausimų, kas vienam yra naujiena, o kitam – paskalos. Būkite pasirengę atviresnei diskusijai, kas laikytina naujiena. Skirkite apie 10 min.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3FB3DB-B92C-44C5-85DA-4AB8E24EF7F3}" type="slidenum">
              <a:rPr kumimoji="0" lang="lt-L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lt-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7556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Apibendrinime reikėtų akcentuoti, kad žmonės daug laiko praleidžia naudodamiesi išmaniuoju telefonu, socialinėse medijose. Sunku kontroliuoti, kiek laiko praleidžiame medijose ar tiesiog kažką naršydami telefone. Tam gali pagelbėti programėlės, kurios seka skiriamą laiką ir teikia ataskaitas. Dažnai manome, kad socialinėse medijose laiką leidžiame turiningai, sužinome, kas vyksta pasaulyje, Lietuvoje. Tačiau detalesnė analizė rodo, kad sužinojimas, naudinga informacija socialinėse medijose yra apsupta labai didelio kiekio bevertės, laiką ir dėmesį atimančios informacijos. </a:t>
            </a:r>
          </a:p>
          <a:p>
            <a:endParaRPr lang="lt-LT" dirty="0"/>
          </a:p>
          <a:p>
            <a:r>
              <a:rPr lang="lt-LT" dirty="0"/>
              <a:t>Galite įrašyti pateiktyje keletą frazių vienu dviem žodžiai, ką išgirsite dalyvius komentuojant, kol jie atlikinėjo a ir b užduotis. </a:t>
            </a:r>
          </a:p>
        </p:txBody>
      </p:sp>
      <p:sp>
        <p:nvSpPr>
          <p:cNvPr id="4" name="Slide Number Placeholder 3"/>
          <p:cNvSpPr>
            <a:spLocks noGrp="1"/>
          </p:cNvSpPr>
          <p:nvPr>
            <p:ph type="sldNum" sz="quarter" idx="5"/>
          </p:nvPr>
        </p:nvSpPr>
        <p:spPr/>
        <p:txBody>
          <a:bodyPr/>
          <a:lstStyle/>
          <a:p>
            <a:fld id="{B1806F05-0ECC-4D3D-9B36-AAEB4AB34EC4}" type="slidenum">
              <a:rPr lang="lt-LT" smtClean="0"/>
              <a:t>24</a:t>
            </a:fld>
            <a:endParaRPr lang="lt-LT"/>
          </a:p>
        </p:txBody>
      </p:sp>
    </p:spTree>
    <p:extLst>
      <p:ext uri="{BB962C8B-B14F-4D97-AF65-F5344CB8AC3E}">
        <p14:creationId xmlns:p14="http://schemas.microsoft.com/office/powerpoint/2010/main" val="36262871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Jei dar turite laiko, paklauskite klausytojų, gal jie turi kokių nors klausimų? Jei laiko nebeliko – informuokite, kad klausimams laiko nebeliko, tačiau klausytojai gali užduoti klausimus per pertrauką, per laiką pasibaigus užsiėmimui, el. paštu ar pan.</a:t>
            </a:r>
          </a:p>
        </p:txBody>
      </p:sp>
      <p:sp>
        <p:nvSpPr>
          <p:cNvPr id="4" name="Slide Number Placeholder 3"/>
          <p:cNvSpPr>
            <a:spLocks noGrp="1"/>
          </p:cNvSpPr>
          <p:nvPr>
            <p:ph type="sldNum" sz="quarter" idx="5"/>
          </p:nvPr>
        </p:nvSpPr>
        <p:spPr/>
        <p:txBody>
          <a:bodyPr/>
          <a:lstStyle/>
          <a:p>
            <a:fld id="{DBE004AD-646E-4D66-B5D7-1D7618FB30C8}" type="slidenum">
              <a:rPr lang="lt-LT" smtClean="0"/>
              <a:t>25</a:t>
            </a:fld>
            <a:endParaRPr lang="lt-LT"/>
          </a:p>
        </p:txBody>
      </p:sp>
    </p:spTree>
    <p:extLst>
      <p:ext uri="{BB962C8B-B14F-4D97-AF65-F5344CB8AC3E}">
        <p14:creationId xmlns:p14="http://schemas.microsoft.com/office/powerpoint/2010/main" val="37444850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32FFF9-2774-EDB8-F9D0-3F8B3F437B84}"/>
              </a:ext>
            </a:extLst>
          </p:cNvPr>
          <p:cNvSpPr>
            <a:spLocks noGrp="1"/>
          </p:cNvSpPr>
          <p:nvPr>
            <p:ph type="ctrTitle" hasCustomPrompt="1"/>
          </p:nvPr>
        </p:nvSpPr>
        <p:spPr>
          <a:xfrm>
            <a:off x="980148" y="1359970"/>
            <a:ext cx="8015287" cy="1316037"/>
          </a:xfrm>
        </p:spPr>
        <p:txBody>
          <a:bodyPr anchor="b">
            <a:normAutofit/>
          </a:bodyPr>
          <a:lstStyle>
            <a:lvl1pPr algn="l">
              <a:defRPr sz="6300" b="1">
                <a:solidFill>
                  <a:srgbClr val="EA551F"/>
                </a:solidFill>
              </a:defRPr>
            </a:lvl1pPr>
          </a:lstStyle>
          <a:p>
            <a:r>
              <a:rPr lang="lt-LT" dirty="0"/>
              <a:t>Temos pavadinimas </a:t>
            </a:r>
            <a:endParaRPr lang="en-GB" dirty="0"/>
          </a:p>
        </p:txBody>
      </p:sp>
      <p:sp>
        <p:nvSpPr>
          <p:cNvPr id="3" name="Subtitle 2">
            <a:extLst>
              <a:ext uri="{FF2B5EF4-FFF2-40B4-BE49-F238E27FC236}">
                <a16:creationId xmlns="" xmlns:a16="http://schemas.microsoft.com/office/drawing/2014/main" id="{DDAEBD9B-97E4-9965-32BC-FD8EB1D7F715}"/>
              </a:ext>
            </a:extLst>
          </p:cNvPr>
          <p:cNvSpPr>
            <a:spLocks noGrp="1"/>
          </p:cNvSpPr>
          <p:nvPr>
            <p:ph type="subTitle" idx="1" hasCustomPrompt="1"/>
          </p:nvPr>
        </p:nvSpPr>
        <p:spPr>
          <a:xfrm>
            <a:off x="980148" y="4057650"/>
            <a:ext cx="8445763" cy="628650"/>
          </a:xfrm>
        </p:spPr>
        <p:txBody>
          <a:bodyPr/>
          <a:lstStyle>
            <a:lvl1pPr marL="0" indent="0" algn="l">
              <a:buNone/>
              <a:defRPr sz="2400">
                <a:solidFill>
                  <a:srgbClr val="2E2E2E"/>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V</a:t>
            </a:r>
            <a:r>
              <a:rPr lang="lt-LT" dirty="0"/>
              <a:t>ardas pavardė</a:t>
            </a:r>
            <a:endParaRPr lang="en-GB" dirty="0"/>
          </a:p>
        </p:txBody>
      </p:sp>
      <p:sp>
        <p:nvSpPr>
          <p:cNvPr id="17" name="TextBox 16">
            <a:extLst>
              <a:ext uri="{FF2B5EF4-FFF2-40B4-BE49-F238E27FC236}">
                <a16:creationId xmlns="" xmlns:a16="http://schemas.microsoft.com/office/drawing/2014/main" id="{04DD2117-2F84-186B-2DA2-C0CFA6C8FA4E}"/>
              </a:ext>
            </a:extLst>
          </p:cNvPr>
          <p:cNvSpPr txBox="1"/>
          <p:nvPr userDrawn="1"/>
        </p:nvSpPr>
        <p:spPr>
          <a:xfrm>
            <a:off x="818409" y="5387490"/>
            <a:ext cx="9525740"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3200" b="0" i="0" dirty="0">
                <a:solidFill>
                  <a:srgbClr val="EA551F"/>
                </a:solidFill>
                <a:effectLst/>
                <a:latin typeface="+mn-lt"/>
              </a:rPr>
              <a:t>Medijų ir informacinio raštingumo </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3200" b="0" i="0" dirty="0">
                <a:solidFill>
                  <a:srgbClr val="EA551F"/>
                </a:solidFill>
                <a:effectLst/>
                <a:latin typeface="+mn-lt"/>
              </a:rPr>
              <a:t>kompetencijų ugdymo programa</a:t>
            </a:r>
            <a:endParaRPr lang="en-GB" sz="3200" b="0" dirty="0">
              <a:solidFill>
                <a:srgbClr val="EA551F"/>
              </a:solidFill>
              <a:latin typeface="+mn-lt"/>
            </a:endParaRPr>
          </a:p>
          <a:p>
            <a:endParaRPr lang="en-GB" dirty="0"/>
          </a:p>
        </p:txBody>
      </p:sp>
      <p:pic>
        <p:nvPicPr>
          <p:cNvPr id="5" name="Picture 4">
            <a:extLst>
              <a:ext uri="{FF2B5EF4-FFF2-40B4-BE49-F238E27FC236}">
                <a16:creationId xmlns="" xmlns:a16="http://schemas.microsoft.com/office/drawing/2014/main" id="{967865E0-5F50-128E-F440-5DB51E2419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44149" y="4892671"/>
            <a:ext cx="1576583" cy="1476610"/>
          </a:xfrm>
          <a:prstGeom prst="rect">
            <a:avLst/>
          </a:prstGeom>
        </p:spPr>
      </p:pic>
    </p:spTree>
    <p:extLst>
      <p:ext uri="{BB962C8B-B14F-4D97-AF65-F5344CB8AC3E}">
        <p14:creationId xmlns:p14="http://schemas.microsoft.com/office/powerpoint/2010/main" val="1965372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C7B70F-220F-EB70-EB79-C85AE1F28F61}"/>
              </a:ext>
            </a:extLst>
          </p:cNvPr>
          <p:cNvSpPr>
            <a:spLocks noGrp="1"/>
          </p:cNvSpPr>
          <p:nvPr>
            <p:ph type="title"/>
          </p:nvPr>
        </p:nvSpPr>
        <p:spPr/>
        <p:txBody>
          <a:bodyPr/>
          <a:lstStyle>
            <a:lvl1pPr>
              <a:defRPr>
                <a:solidFill>
                  <a:srgbClr val="EA551F"/>
                </a:solidFill>
              </a:defRPr>
            </a:lvl1pPr>
          </a:lstStyle>
          <a:p>
            <a:r>
              <a:rPr lang="en-US" dirty="0"/>
              <a:t>Click to edit Master title style</a:t>
            </a:r>
            <a:endParaRPr lang="en-GB" dirty="0"/>
          </a:p>
        </p:txBody>
      </p:sp>
      <p:sp>
        <p:nvSpPr>
          <p:cNvPr id="3" name="Content Placeholder 2">
            <a:extLst>
              <a:ext uri="{FF2B5EF4-FFF2-40B4-BE49-F238E27FC236}">
                <a16:creationId xmlns="" xmlns:a16="http://schemas.microsoft.com/office/drawing/2014/main" id="{47221CC6-5557-6651-A375-863EBEBFEA76}"/>
              </a:ext>
            </a:extLst>
          </p:cNvPr>
          <p:cNvSpPr>
            <a:spLocks noGrp="1"/>
          </p:cNvSpPr>
          <p:nvPr>
            <p:ph idx="1"/>
          </p:nvPr>
        </p:nvSpPr>
        <p:spPr>
          <a:xfrm>
            <a:off x="838200" y="2253226"/>
            <a:ext cx="10515600" cy="4604773"/>
          </a:xfrm>
        </p:spPr>
        <p:txBody>
          <a:bodyPr/>
          <a:lstStyle>
            <a:lvl1pPr>
              <a:spcAft>
                <a:spcPts val="0"/>
              </a:spcAft>
              <a:defRPr>
                <a:solidFill>
                  <a:srgbClr val="2E2E2E"/>
                </a:solidFill>
              </a:defRPr>
            </a:lvl1pPr>
            <a:lvl2pPr>
              <a:spcAft>
                <a:spcPts val="0"/>
              </a:spcAft>
              <a:defRPr>
                <a:solidFill>
                  <a:srgbClr val="2E2E2E"/>
                </a:solidFill>
              </a:defRPr>
            </a:lvl2pPr>
            <a:lvl3pPr>
              <a:spcAft>
                <a:spcPts val="0"/>
              </a:spcAft>
              <a:defRPr>
                <a:solidFill>
                  <a:srgbClr val="2E2E2E"/>
                </a:solidFill>
              </a:defRPr>
            </a:lvl3pPr>
            <a:lvl4pPr>
              <a:spcAft>
                <a:spcPts val="0"/>
              </a:spcAft>
              <a:defRPr>
                <a:solidFill>
                  <a:srgbClr val="2E2E2E"/>
                </a:solidFill>
              </a:defRPr>
            </a:lvl4pPr>
            <a:lvl5pPr>
              <a:spcAft>
                <a:spcPts val="0"/>
              </a:spcAft>
              <a:defRPr>
                <a:solidFill>
                  <a:srgbClr val="2E2E2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5" name="Straight Connector 4">
            <a:extLst>
              <a:ext uri="{FF2B5EF4-FFF2-40B4-BE49-F238E27FC236}">
                <a16:creationId xmlns="" xmlns:a16="http://schemas.microsoft.com/office/drawing/2014/main" id="{D2CC40DC-F1E6-24B2-A7E4-2714BEDC6C83}"/>
              </a:ext>
            </a:extLst>
          </p:cNvPr>
          <p:cNvCxnSpPr/>
          <p:nvPr userDrawn="1"/>
        </p:nvCxnSpPr>
        <p:spPr>
          <a:xfrm>
            <a:off x="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24C0225A-5941-233B-804B-2514C73D904B}"/>
              </a:ext>
            </a:extLst>
          </p:cNvPr>
          <p:cNvCxnSpPr/>
          <p:nvPr userDrawn="1"/>
        </p:nvCxnSpPr>
        <p:spPr>
          <a:xfrm>
            <a:off x="51816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D5F65952-EC24-ECAA-41BB-53A1E2C90F8B}"/>
              </a:ext>
            </a:extLst>
          </p:cNvPr>
          <p:cNvCxnSpPr/>
          <p:nvPr userDrawn="1"/>
        </p:nvCxnSpPr>
        <p:spPr>
          <a:xfrm>
            <a:off x="109728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3397126A-7959-4A99-8B05-748214989EBD}"/>
              </a:ext>
            </a:extLst>
          </p:cNvPr>
          <p:cNvCxnSpPr/>
          <p:nvPr userDrawn="1"/>
        </p:nvCxnSpPr>
        <p:spPr>
          <a:xfrm>
            <a:off x="169672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29F1BA81-8A00-0328-63BF-98644179DE32}"/>
              </a:ext>
            </a:extLst>
          </p:cNvPr>
          <p:cNvCxnSpPr/>
          <p:nvPr userDrawn="1"/>
        </p:nvCxnSpPr>
        <p:spPr>
          <a:xfrm>
            <a:off x="227584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63E2FE2E-586E-E457-97D2-40166BDD945D}"/>
              </a:ext>
            </a:extLst>
          </p:cNvPr>
          <p:cNvCxnSpPr/>
          <p:nvPr userDrawn="1"/>
        </p:nvCxnSpPr>
        <p:spPr>
          <a:xfrm>
            <a:off x="287528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893407C6-0CEB-F0AA-A17B-25F36777A380}"/>
              </a:ext>
            </a:extLst>
          </p:cNvPr>
          <p:cNvCxnSpPr/>
          <p:nvPr userDrawn="1"/>
        </p:nvCxnSpPr>
        <p:spPr>
          <a:xfrm>
            <a:off x="989584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BE2B3C8B-4BE1-C76E-4E5E-19D32F76FF49}"/>
              </a:ext>
            </a:extLst>
          </p:cNvPr>
          <p:cNvCxnSpPr/>
          <p:nvPr userDrawn="1"/>
        </p:nvCxnSpPr>
        <p:spPr>
          <a:xfrm>
            <a:off x="1052576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D22C32D5-ED4A-4E0A-8A8B-848CE4BBC671}"/>
              </a:ext>
            </a:extLst>
          </p:cNvPr>
          <p:cNvCxnSpPr/>
          <p:nvPr userDrawn="1"/>
        </p:nvCxnSpPr>
        <p:spPr>
          <a:xfrm>
            <a:off x="1116076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180FA886-E806-C792-6EEC-203D892531F6}"/>
              </a:ext>
            </a:extLst>
          </p:cNvPr>
          <p:cNvCxnSpPr/>
          <p:nvPr userDrawn="1"/>
        </p:nvCxnSpPr>
        <p:spPr>
          <a:xfrm>
            <a:off x="1175512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026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98EF6A-6ECE-9A11-C888-894DD99C9E00}"/>
              </a:ext>
            </a:extLst>
          </p:cNvPr>
          <p:cNvSpPr>
            <a:spLocks noGrp="1"/>
          </p:cNvSpPr>
          <p:nvPr>
            <p:ph type="title"/>
          </p:nvPr>
        </p:nvSpPr>
        <p:spPr>
          <a:xfrm>
            <a:off x="831850" y="915987"/>
            <a:ext cx="10515600" cy="1352550"/>
          </a:xfrm>
        </p:spPr>
        <p:txBody>
          <a:bodyPr anchor="b"/>
          <a:lstStyle>
            <a:lvl1pPr>
              <a:defRPr sz="6000">
                <a:solidFill>
                  <a:srgbClr val="EA551F"/>
                </a:solidFill>
              </a:defRPr>
            </a:lvl1pPr>
          </a:lstStyle>
          <a:p>
            <a:endParaRPr lang="en-GB" dirty="0"/>
          </a:p>
        </p:txBody>
      </p:sp>
      <p:sp>
        <p:nvSpPr>
          <p:cNvPr id="3" name="Text Placeholder 2">
            <a:extLst>
              <a:ext uri="{FF2B5EF4-FFF2-40B4-BE49-F238E27FC236}">
                <a16:creationId xmlns="" xmlns:a16="http://schemas.microsoft.com/office/drawing/2014/main" id="{2B50832E-88C5-8FE7-AA40-F9E5E1D3A022}"/>
              </a:ext>
            </a:extLst>
          </p:cNvPr>
          <p:cNvSpPr>
            <a:spLocks noGrp="1"/>
          </p:cNvSpPr>
          <p:nvPr>
            <p:ph type="body" idx="1"/>
          </p:nvPr>
        </p:nvSpPr>
        <p:spPr>
          <a:xfrm>
            <a:off x="838200" y="2678907"/>
            <a:ext cx="10515600" cy="674548"/>
          </a:xfrm>
        </p:spPr>
        <p:txBody>
          <a:bodyPr>
            <a:normAutofit/>
          </a:bodyPr>
          <a:lstStyle>
            <a:lvl1pPr marL="0" indent="0">
              <a:buNone/>
              <a:defRPr sz="3200">
                <a:solidFill>
                  <a:srgbClr val="2E2E2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dirty="0"/>
          </a:p>
        </p:txBody>
      </p:sp>
      <p:sp>
        <p:nvSpPr>
          <p:cNvPr id="4" name="Date Placeholder 3">
            <a:extLst>
              <a:ext uri="{FF2B5EF4-FFF2-40B4-BE49-F238E27FC236}">
                <a16:creationId xmlns="" xmlns:a16="http://schemas.microsoft.com/office/drawing/2014/main" id="{C943DADC-A66A-EED8-A0EF-1C6D1D4281B6}"/>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D417B930-FCAC-5DDB-0D79-D89A905BC0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B4ABD1FB-847F-80EC-981C-0B87CB925ACC}"/>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7" name="Straight Connector 6">
            <a:extLst>
              <a:ext uri="{FF2B5EF4-FFF2-40B4-BE49-F238E27FC236}">
                <a16:creationId xmlns="" xmlns:a16="http://schemas.microsoft.com/office/drawing/2014/main" id="{BB91C5A5-75A5-A3B0-C1B3-FEE403BB900A}"/>
              </a:ext>
            </a:extLst>
          </p:cNvPr>
          <p:cNvCxnSpPr/>
          <p:nvPr userDrawn="1"/>
        </p:nvCxnSpPr>
        <p:spPr>
          <a:xfrm>
            <a:off x="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8E5052AA-EB77-1BD2-98CC-B06BAF387B59}"/>
              </a:ext>
            </a:extLst>
          </p:cNvPr>
          <p:cNvCxnSpPr/>
          <p:nvPr userDrawn="1"/>
        </p:nvCxnSpPr>
        <p:spPr>
          <a:xfrm>
            <a:off x="61976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280B078A-29C9-42EB-10D6-9103F47A5801}"/>
              </a:ext>
            </a:extLst>
          </p:cNvPr>
          <p:cNvCxnSpPr/>
          <p:nvPr userDrawn="1"/>
        </p:nvCxnSpPr>
        <p:spPr>
          <a:xfrm>
            <a:off x="129032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AA763178-1EFF-443B-3454-EA01E5E8962D}"/>
              </a:ext>
            </a:extLst>
          </p:cNvPr>
          <p:cNvCxnSpPr/>
          <p:nvPr userDrawn="1"/>
        </p:nvCxnSpPr>
        <p:spPr>
          <a:xfrm>
            <a:off x="195072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00EA768F-83FB-E91F-CF73-84B62131B565}"/>
              </a:ext>
            </a:extLst>
          </p:cNvPr>
          <p:cNvCxnSpPr/>
          <p:nvPr userDrawn="1"/>
        </p:nvCxnSpPr>
        <p:spPr>
          <a:xfrm>
            <a:off x="265176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99BBDB09-EF4A-9EB9-6714-A981D83553B3}"/>
              </a:ext>
            </a:extLst>
          </p:cNvPr>
          <p:cNvCxnSpPr/>
          <p:nvPr userDrawn="1"/>
        </p:nvCxnSpPr>
        <p:spPr>
          <a:xfrm>
            <a:off x="786384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3997E03F-3C8A-0491-53BD-EBED07E69967}"/>
              </a:ext>
            </a:extLst>
          </p:cNvPr>
          <p:cNvCxnSpPr/>
          <p:nvPr userDrawn="1"/>
        </p:nvCxnSpPr>
        <p:spPr>
          <a:xfrm>
            <a:off x="861060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B4502FEC-B593-AE95-C098-6BAEBEBD49F3}"/>
              </a:ext>
            </a:extLst>
          </p:cNvPr>
          <p:cNvCxnSpPr/>
          <p:nvPr userDrawn="1"/>
        </p:nvCxnSpPr>
        <p:spPr>
          <a:xfrm>
            <a:off x="931672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 xmlns:a16="http://schemas.microsoft.com/office/drawing/2014/main" id="{F46B2F7B-15AA-0F43-3F40-36486D5BE823}"/>
              </a:ext>
            </a:extLst>
          </p:cNvPr>
          <p:cNvCxnSpPr/>
          <p:nvPr userDrawn="1"/>
        </p:nvCxnSpPr>
        <p:spPr>
          <a:xfrm>
            <a:off x="998728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 xmlns:a16="http://schemas.microsoft.com/office/drawing/2014/main" id="{0318696D-362D-47C2-310F-5F4EF6800357}"/>
              </a:ext>
            </a:extLst>
          </p:cNvPr>
          <p:cNvCxnSpPr/>
          <p:nvPr userDrawn="1"/>
        </p:nvCxnSpPr>
        <p:spPr>
          <a:xfrm>
            <a:off x="1058672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 xmlns:a16="http://schemas.microsoft.com/office/drawing/2014/main" id="{E9BB84C3-03F1-3BE3-E14C-80C3D1E3F1B9}"/>
              </a:ext>
            </a:extLst>
          </p:cNvPr>
          <p:cNvCxnSpPr/>
          <p:nvPr userDrawn="1"/>
        </p:nvCxnSpPr>
        <p:spPr>
          <a:xfrm>
            <a:off x="1120648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65C73D0F-0556-142E-6B2E-1A7CAB3E92F4}"/>
              </a:ext>
            </a:extLst>
          </p:cNvPr>
          <p:cNvCxnSpPr/>
          <p:nvPr userDrawn="1"/>
        </p:nvCxnSpPr>
        <p:spPr>
          <a:xfrm>
            <a:off x="1188720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146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099F70-407D-24EC-957E-2B9A97D18294}"/>
              </a:ext>
            </a:extLst>
          </p:cNvPr>
          <p:cNvSpPr>
            <a:spLocks noGrp="1"/>
          </p:cNvSpPr>
          <p:nvPr>
            <p:ph type="title"/>
          </p:nvPr>
        </p:nvSpPr>
        <p:spPr/>
        <p:txBody>
          <a:bodyPr/>
          <a:lstStyle>
            <a:lvl1pPr>
              <a:defRPr>
                <a:solidFill>
                  <a:srgbClr val="EA551F"/>
                </a:solidFill>
              </a:defRPr>
            </a:lvl1pPr>
          </a:lstStyle>
          <a:p>
            <a:r>
              <a:rPr lang="en-US" dirty="0"/>
              <a:t>Click to edit Master title style</a:t>
            </a:r>
            <a:endParaRPr lang="en-GB" dirty="0"/>
          </a:p>
        </p:txBody>
      </p:sp>
      <p:sp>
        <p:nvSpPr>
          <p:cNvPr id="5" name="Date Placeholder 4">
            <a:extLst>
              <a:ext uri="{FF2B5EF4-FFF2-40B4-BE49-F238E27FC236}">
                <a16:creationId xmlns="" xmlns:a16="http://schemas.microsoft.com/office/drawing/2014/main" id="{0699403B-3F5A-36F0-B5D6-11ABE39472CE}"/>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6" name="Footer Placeholder 5">
            <a:extLst>
              <a:ext uri="{FF2B5EF4-FFF2-40B4-BE49-F238E27FC236}">
                <a16:creationId xmlns="" xmlns:a16="http://schemas.microsoft.com/office/drawing/2014/main" id="{AF7C386A-591A-DBA5-E9D0-599A1B21CD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F4AFD92E-4067-5D9F-7A1A-5E9A13F38ABC}"/>
              </a:ext>
            </a:extLst>
          </p:cNvPr>
          <p:cNvSpPr>
            <a:spLocks noGrp="1"/>
          </p:cNvSpPr>
          <p:nvPr>
            <p:ph type="sldNum" sz="quarter" idx="12"/>
          </p:nvPr>
        </p:nvSpPr>
        <p:spPr/>
        <p:txBody>
          <a:bodyPr/>
          <a:lstStyle/>
          <a:p>
            <a:fld id="{78756913-A2F2-4441-A0FF-A55AEA64811E}" type="slidenum">
              <a:rPr lang="en-GB" smtClean="0"/>
              <a:t>‹#›</a:t>
            </a:fld>
            <a:endParaRPr lang="en-GB"/>
          </a:p>
        </p:txBody>
      </p:sp>
      <p:sp>
        <p:nvSpPr>
          <p:cNvPr id="8" name="Content Placeholder 2">
            <a:extLst>
              <a:ext uri="{FF2B5EF4-FFF2-40B4-BE49-F238E27FC236}">
                <a16:creationId xmlns="" xmlns:a16="http://schemas.microsoft.com/office/drawing/2014/main" id="{1095E787-F5A0-67EF-E32A-3E9EE671F7F9}"/>
              </a:ext>
            </a:extLst>
          </p:cNvPr>
          <p:cNvSpPr>
            <a:spLocks noGrp="1"/>
          </p:cNvSpPr>
          <p:nvPr>
            <p:ph sz="half" idx="13"/>
          </p:nvPr>
        </p:nvSpPr>
        <p:spPr>
          <a:xfrm>
            <a:off x="812799" y="1825626"/>
            <a:ext cx="5181600" cy="4546600"/>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Bef>
                <a:spcPts val="1000"/>
              </a:spcBef>
              <a:spcAft>
                <a:spcPts val="0"/>
              </a:spcAft>
              <a:buFontTx/>
              <a:buNone/>
              <a:defRPr>
                <a:solidFill>
                  <a:srgbClr val="2E2E2E"/>
                </a:solidFill>
              </a:defRPr>
            </a:lvl5pPr>
          </a:lstStyle>
          <a:p>
            <a:pPr lvl="0"/>
            <a:endParaRPr lang="lt-LT" dirty="0"/>
          </a:p>
        </p:txBody>
      </p:sp>
      <p:sp>
        <p:nvSpPr>
          <p:cNvPr id="9" name="Content Placeholder 2">
            <a:extLst>
              <a:ext uri="{FF2B5EF4-FFF2-40B4-BE49-F238E27FC236}">
                <a16:creationId xmlns="" xmlns:a16="http://schemas.microsoft.com/office/drawing/2014/main" id="{49B7549F-740F-14F3-8E4C-4A29827CF104}"/>
              </a:ext>
            </a:extLst>
          </p:cNvPr>
          <p:cNvSpPr>
            <a:spLocks noGrp="1"/>
          </p:cNvSpPr>
          <p:nvPr>
            <p:ph sz="half" idx="14"/>
          </p:nvPr>
        </p:nvSpPr>
        <p:spPr>
          <a:xfrm>
            <a:off x="6308724" y="1825626"/>
            <a:ext cx="5181600" cy="4546600"/>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Bef>
                <a:spcPts val="1000"/>
              </a:spcBef>
              <a:spcAft>
                <a:spcPts val="0"/>
              </a:spcAft>
              <a:buFontTx/>
              <a:buNone/>
              <a:defRPr>
                <a:solidFill>
                  <a:srgbClr val="2E2E2E"/>
                </a:solidFill>
              </a:defRPr>
            </a:lvl5pPr>
          </a:lstStyle>
          <a:p>
            <a:pPr lvl="0"/>
            <a:r>
              <a:rPr lang="en-US" dirty="0"/>
              <a:t>Click to edit Master text styles</a:t>
            </a:r>
            <a:endParaRPr lang="lt-LT" dirty="0"/>
          </a:p>
          <a:p>
            <a:pPr lvl="0"/>
            <a:endParaRPr lang="en-US" dirty="0"/>
          </a:p>
        </p:txBody>
      </p:sp>
    </p:spTree>
    <p:extLst>
      <p:ext uri="{BB962C8B-B14F-4D97-AF65-F5344CB8AC3E}">
        <p14:creationId xmlns:p14="http://schemas.microsoft.com/office/powerpoint/2010/main" val="26702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38474F-D688-9FFD-A3D2-B07109099B3B}"/>
              </a:ext>
            </a:extLst>
          </p:cNvPr>
          <p:cNvSpPr>
            <a:spLocks noGrp="1"/>
          </p:cNvSpPr>
          <p:nvPr>
            <p:ph type="title"/>
          </p:nvPr>
        </p:nvSpPr>
        <p:spPr>
          <a:xfrm>
            <a:off x="839788" y="346075"/>
            <a:ext cx="10515600" cy="1325563"/>
          </a:xfrm>
        </p:spPr>
        <p:txBody>
          <a:bodyPr/>
          <a:lstStyle>
            <a:lvl1pPr>
              <a:defRPr b="1">
                <a:solidFill>
                  <a:srgbClr val="EA551F"/>
                </a:solidFill>
              </a:defRPr>
            </a:lvl1pPr>
          </a:lstStyle>
          <a:p>
            <a:r>
              <a:rPr lang="en-US" dirty="0"/>
              <a:t>Click to edit Master title style</a:t>
            </a:r>
            <a:endParaRPr lang="en-GB" dirty="0"/>
          </a:p>
        </p:txBody>
      </p:sp>
      <p:sp>
        <p:nvSpPr>
          <p:cNvPr id="3" name="Text Placeholder 2">
            <a:extLst>
              <a:ext uri="{FF2B5EF4-FFF2-40B4-BE49-F238E27FC236}">
                <a16:creationId xmlns="" xmlns:a16="http://schemas.microsoft.com/office/drawing/2014/main" id="{B7430811-0B11-BDDE-9EAD-67FBCCFBF7D0}"/>
              </a:ext>
            </a:extLst>
          </p:cNvPr>
          <p:cNvSpPr>
            <a:spLocks noGrp="1"/>
          </p:cNvSpPr>
          <p:nvPr>
            <p:ph type="body" idx="1"/>
          </p:nvPr>
        </p:nvSpPr>
        <p:spPr>
          <a:xfrm>
            <a:off x="836612" y="1956594"/>
            <a:ext cx="5157787" cy="823912"/>
          </a:xfrm>
        </p:spPr>
        <p:txBody>
          <a:bodyPr anchor="b">
            <a:noAutofit/>
          </a:bodyPr>
          <a:lstStyle>
            <a:lvl1pPr marL="0" indent="0">
              <a:buNone/>
              <a:defRPr sz="3200" b="1">
                <a:solidFill>
                  <a:srgbClr val="2E2E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 xmlns:a16="http://schemas.microsoft.com/office/drawing/2014/main" id="{2ED11A41-ACF7-A938-8377-5FF3F8B03C2D}"/>
              </a:ext>
            </a:extLst>
          </p:cNvPr>
          <p:cNvSpPr>
            <a:spLocks noGrp="1"/>
          </p:cNvSpPr>
          <p:nvPr>
            <p:ph type="body" sz="quarter" idx="3"/>
          </p:nvPr>
        </p:nvSpPr>
        <p:spPr>
          <a:xfrm>
            <a:off x="6286500" y="1954210"/>
            <a:ext cx="5183188"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Content Placeholder 2">
            <a:extLst>
              <a:ext uri="{FF2B5EF4-FFF2-40B4-BE49-F238E27FC236}">
                <a16:creationId xmlns="" xmlns:a16="http://schemas.microsoft.com/office/drawing/2014/main" id="{B55D83A2-1241-5913-6523-A7616DD03932}"/>
              </a:ext>
            </a:extLst>
          </p:cNvPr>
          <p:cNvSpPr>
            <a:spLocks noGrp="1"/>
          </p:cNvSpPr>
          <p:nvPr>
            <p:ph sz="half" idx="10"/>
          </p:nvPr>
        </p:nvSpPr>
        <p:spPr>
          <a:xfrm>
            <a:off x="812799" y="3006724"/>
            <a:ext cx="5181600" cy="3365501"/>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Bef>
                <a:spcPts val="1000"/>
              </a:spcBef>
              <a:spcAft>
                <a:spcPts val="0"/>
              </a:spcAft>
              <a:buFontTx/>
              <a:buNone/>
              <a:defRPr>
                <a:solidFill>
                  <a:srgbClr val="2E2E2E"/>
                </a:solidFill>
              </a:defRPr>
            </a:lvl5pPr>
          </a:lstStyle>
          <a:p>
            <a:pPr lvl="0"/>
            <a:r>
              <a:rPr lang="en-US" dirty="0"/>
              <a:t>Click to edit Master text styles</a:t>
            </a:r>
            <a:endParaRPr lang="lt-LT" dirty="0"/>
          </a:p>
          <a:p>
            <a:pPr lvl="0"/>
            <a:endParaRPr lang="en-US" dirty="0"/>
          </a:p>
        </p:txBody>
      </p:sp>
      <p:sp>
        <p:nvSpPr>
          <p:cNvPr id="8" name="Content Placeholder 2">
            <a:extLst>
              <a:ext uri="{FF2B5EF4-FFF2-40B4-BE49-F238E27FC236}">
                <a16:creationId xmlns="" xmlns:a16="http://schemas.microsoft.com/office/drawing/2014/main" id="{CAB9D93D-603B-0E18-E541-6391D18720A1}"/>
              </a:ext>
            </a:extLst>
          </p:cNvPr>
          <p:cNvSpPr>
            <a:spLocks noGrp="1"/>
          </p:cNvSpPr>
          <p:nvPr>
            <p:ph sz="half" idx="11"/>
          </p:nvPr>
        </p:nvSpPr>
        <p:spPr>
          <a:xfrm>
            <a:off x="6286500" y="3006724"/>
            <a:ext cx="5181600" cy="3365501"/>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Aft>
                <a:spcPts val="0"/>
              </a:spcAft>
              <a:buFontTx/>
              <a:buNone/>
              <a:defRPr>
                <a:solidFill>
                  <a:srgbClr val="2E2E2E"/>
                </a:solidFill>
              </a:defRPr>
            </a:lvl5pPr>
          </a:lstStyle>
          <a:p>
            <a:pPr lvl="0"/>
            <a:r>
              <a:rPr lang="en-US" dirty="0"/>
              <a:t>Click to edit Master text styles</a:t>
            </a:r>
          </a:p>
        </p:txBody>
      </p:sp>
    </p:spTree>
    <p:extLst>
      <p:ext uri="{BB962C8B-B14F-4D97-AF65-F5344CB8AC3E}">
        <p14:creationId xmlns:p14="http://schemas.microsoft.com/office/powerpoint/2010/main" val="4047433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089221-EDD0-62BA-D852-B7CC17927FF1}"/>
              </a:ext>
            </a:extLst>
          </p:cNvPr>
          <p:cNvSpPr>
            <a:spLocks noGrp="1"/>
          </p:cNvSpPr>
          <p:nvPr>
            <p:ph type="title" hasCustomPrompt="1"/>
          </p:nvPr>
        </p:nvSpPr>
        <p:spPr>
          <a:xfrm>
            <a:off x="2656840" y="2161453"/>
            <a:ext cx="6878320" cy="1325563"/>
          </a:xfrm>
          <a:ln w="69850">
            <a:solidFill>
              <a:srgbClr val="666666"/>
            </a:solidFill>
            <a:prstDash val="dash"/>
          </a:ln>
        </p:spPr>
        <p:txBody>
          <a:bodyPr/>
          <a:lstStyle>
            <a:lvl1pPr algn="ctr">
              <a:defRPr>
                <a:solidFill>
                  <a:srgbClr val="EA551F"/>
                </a:solidFill>
              </a:defRPr>
            </a:lvl1pPr>
          </a:lstStyle>
          <a:p>
            <a:r>
              <a:rPr lang="lt-LT" dirty="0"/>
              <a:t>Įvadas/</a:t>
            </a:r>
            <a:r>
              <a:rPr lang="lt-LT" dirty="0" err="1"/>
              <a:t>apibedrinimas</a:t>
            </a:r>
            <a:endParaRPr lang="en-GB" dirty="0"/>
          </a:p>
        </p:txBody>
      </p:sp>
      <p:sp>
        <p:nvSpPr>
          <p:cNvPr id="3" name="Date Placeholder 2">
            <a:extLst>
              <a:ext uri="{FF2B5EF4-FFF2-40B4-BE49-F238E27FC236}">
                <a16:creationId xmlns="" xmlns:a16="http://schemas.microsoft.com/office/drawing/2014/main" id="{5EBF65D5-33A4-D8DF-7C62-3960CC155F8B}"/>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4" name="Footer Placeholder 3">
            <a:extLst>
              <a:ext uri="{FF2B5EF4-FFF2-40B4-BE49-F238E27FC236}">
                <a16:creationId xmlns="" xmlns:a16="http://schemas.microsoft.com/office/drawing/2014/main" id="{4484F3FA-2E45-51CB-75C4-17E6A6774C5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 xmlns:a16="http://schemas.microsoft.com/office/drawing/2014/main" id="{6E06C453-B84B-3BD6-F476-0EDCD2879F11}"/>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6" name="Straight Connector 5">
            <a:extLst>
              <a:ext uri="{FF2B5EF4-FFF2-40B4-BE49-F238E27FC236}">
                <a16:creationId xmlns="" xmlns:a16="http://schemas.microsoft.com/office/drawing/2014/main" id="{69C96AD9-4569-D166-6F9A-BE1BFEAFBFA8}"/>
              </a:ext>
            </a:extLst>
          </p:cNvPr>
          <p:cNvCxnSpPr/>
          <p:nvPr userDrawn="1"/>
        </p:nvCxnSpPr>
        <p:spPr>
          <a:xfrm>
            <a:off x="8610600" y="6727190"/>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33E2A147-3050-D4C7-C09D-CCE5F909C3C5}"/>
              </a:ext>
            </a:extLst>
          </p:cNvPr>
          <p:cNvCxnSpPr/>
          <p:nvPr userDrawn="1"/>
        </p:nvCxnSpPr>
        <p:spPr>
          <a:xfrm>
            <a:off x="21844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F2DB2F50-2AEA-5B95-ACB3-2CF799286406}"/>
              </a:ext>
            </a:extLst>
          </p:cNvPr>
          <p:cNvCxnSpPr/>
          <p:nvPr userDrawn="1"/>
        </p:nvCxnSpPr>
        <p:spPr>
          <a:xfrm>
            <a:off x="123952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2102B708-B79B-C6E7-8D34-75D2E2AA81EC}"/>
              </a:ext>
            </a:extLst>
          </p:cNvPr>
          <p:cNvCxnSpPr/>
          <p:nvPr userDrawn="1"/>
        </p:nvCxnSpPr>
        <p:spPr>
          <a:xfrm>
            <a:off x="264160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4FAF131D-A721-FD94-1AEE-6A19C0E9CDD4}"/>
              </a:ext>
            </a:extLst>
          </p:cNvPr>
          <p:cNvCxnSpPr/>
          <p:nvPr userDrawn="1"/>
        </p:nvCxnSpPr>
        <p:spPr>
          <a:xfrm>
            <a:off x="425704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EC602994-102B-4B47-2649-60E5383537FD}"/>
              </a:ext>
            </a:extLst>
          </p:cNvPr>
          <p:cNvCxnSpPr/>
          <p:nvPr userDrawn="1"/>
        </p:nvCxnSpPr>
        <p:spPr>
          <a:xfrm>
            <a:off x="609600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2EE52DE9-609A-5CF4-3DE3-D5133E997364}"/>
              </a:ext>
            </a:extLst>
          </p:cNvPr>
          <p:cNvCxnSpPr/>
          <p:nvPr userDrawn="1"/>
        </p:nvCxnSpPr>
        <p:spPr>
          <a:xfrm>
            <a:off x="1113536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99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F31E78-2164-63B6-20FD-83AFAFAF63DF}"/>
              </a:ext>
            </a:extLst>
          </p:cNvPr>
          <p:cNvSpPr>
            <a:spLocks noGrp="1"/>
          </p:cNvSpPr>
          <p:nvPr>
            <p:ph type="title"/>
          </p:nvPr>
        </p:nvSpPr>
        <p:spPr/>
        <p:txBody>
          <a:bodyPr>
            <a:normAutofit/>
          </a:bodyPr>
          <a:lstStyle>
            <a:lvl1pPr>
              <a:defRPr sz="4500"/>
            </a:lvl1pPr>
          </a:lstStyle>
          <a:p>
            <a:r>
              <a:rPr lang="en-US" dirty="0"/>
              <a:t>Click to edit Master title style</a:t>
            </a:r>
            <a:endParaRPr lang="en-GB" dirty="0"/>
          </a:p>
        </p:txBody>
      </p:sp>
      <p:sp>
        <p:nvSpPr>
          <p:cNvPr id="3" name="Vertical Text Placeholder 2">
            <a:extLst>
              <a:ext uri="{FF2B5EF4-FFF2-40B4-BE49-F238E27FC236}">
                <a16:creationId xmlns="" xmlns:a16="http://schemas.microsoft.com/office/drawing/2014/main" id="{00F668AD-71EB-6E03-25F7-BE8FFE72E067}"/>
              </a:ext>
            </a:extLst>
          </p:cNvPr>
          <p:cNvSpPr>
            <a:spLocks noGrp="1"/>
          </p:cNvSpPr>
          <p:nvPr>
            <p:ph type="body" orient="vert" idx="1"/>
          </p:nvPr>
        </p:nvSpPr>
        <p:spPr>
          <a:xfrm rot="16200000">
            <a:off x="3903265" y="-1249761"/>
            <a:ext cx="4385469" cy="10515601"/>
          </a:xfrm>
        </p:spPr>
        <p:txBody>
          <a:bodyPr vert="eaVert">
            <a:normAutofit/>
          </a:bodyPr>
          <a:lstStyle>
            <a:lvl1pPr>
              <a:spcAft>
                <a:spcPts val="0"/>
              </a:spcAft>
              <a:defRPr sz="2400">
                <a:solidFill>
                  <a:srgbClr val="2E2E2E"/>
                </a:solidFill>
              </a:defRPr>
            </a:lvl1pPr>
            <a:lvl2pPr>
              <a:spcAft>
                <a:spcPts val="0"/>
              </a:spcAft>
              <a:defRPr sz="2400">
                <a:solidFill>
                  <a:srgbClr val="2E2E2E"/>
                </a:solidFill>
              </a:defRPr>
            </a:lvl2pPr>
            <a:lvl3pPr>
              <a:spcAft>
                <a:spcPts val="0"/>
              </a:spcAft>
              <a:defRPr sz="2400">
                <a:solidFill>
                  <a:srgbClr val="2E2E2E"/>
                </a:solidFill>
              </a:defRPr>
            </a:lvl3pPr>
            <a:lvl4pPr>
              <a:spcAft>
                <a:spcPts val="0"/>
              </a:spcAft>
              <a:defRPr sz="2400">
                <a:solidFill>
                  <a:srgbClr val="2E2E2E"/>
                </a:solidFill>
              </a:defRPr>
            </a:lvl4pPr>
            <a:lvl5pPr>
              <a:spcAft>
                <a:spcPts val="0"/>
              </a:spcAft>
              <a:defRPr sz="2400">
                <a:solidFill>
                  <a:srgbClr val="2E2E2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 xmlns:a16="http://schemas.microsoft.com/office/drawing/2014/main" id="{1E75FCD9-84B9-4570-3925-6D119865087E}"/>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6F73FDFC-063C-BEC9-1F1A-23FE05161C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1C766B0A-330B-63DD-00BA-75B238154793}"/>
              </a:ext>
            </a:extLst>
          </p:cNvPr>
          <p:cNvSpPr>
            <a:spLocks noGrp="1"/>
          </p:cNvSpPr>
          <p:nvPr>
            <p:ph type="sldNum" sz="quarter" idx="12"/>
          </p:nvPr>
        </p:nvSpPr>
        <p:spPr/>
        <p:txBody>
          <a:bodyPr/>
          <a:lstStyle/>
          <a:p>
            <a:fld id="{78756913-A2F2-4441-A0FF-A55AEA64811E}" type="slidenum">
              <a:rPr lang="en-GB" smtClean="0"/>
              <a:t>‹#›</a:t>
            </a:fld>
            <a:endParaRPr lang="en-GB"/>
          </a:p>
        </p:txBody>
      </p:sp>
    </p:spTree>
    <p:extLst>
      <p:ext uri="{BB962C8B-B14F-4D97-AF65-F5344CB8AC3E}">
        <p14:creationId xmlns:p14="http://schemas.microsoft.com/office/powerpoint/2010/main" val="2524321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E1E1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91C0C6F-2D23-FA63-ADF7-5A279955845D}"/>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3" name="Footer Placeholder 2">
            <a:extLst>
              <a:ext uri="{FF2B5EF4-FFF2-40B4-BE49-F238E27FC236}">
                <a16:creationId xmlns="" xmlns:a16="http://schemas.microsoft.com/office/drawing/2014/main" id="{063BBD80-8A80-D47B-69E4-962E0182C26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 xmlns:a16="http://schemas.microsoft.com/office/drawing/2014/main" id="{F11FC63F-0678-1A0E-9B82-0F061D9BFE06}"/>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5" name="Straight Connector 4">
            <a:extLst>
              <a:ext uri="{FF2B5EF4-FFF2-40B4-BE49-F238E27FC236}">
                <a16:creationId xmlns="" xmlns:a16="http://schemas.microsoft.com/office/drawing/2014/main" id="{2FEF0FA4-7A49-561C-AE9C-ACCDDD818090}"/>
              </a:ext>
            </a:extLst>
          </p:cNvPr>
          <p:cNvCxnSpPr/>
          <p:nvPr userDrawn="1"/>
        </p:nvCxnSpPr>
        <p:spPr>
          <a:xfrm>
            <a:off x="0" y="58324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4E8BC78A-DC07-4FCC-413A-FA7E97DEA0D2}"/>
              </a:ext>
            </a:extLst>
          </p:cNvPr>
          <p:cNvCxnSpPr/>
          <p:nvPr userDrawn="1"/>
        </p:nvCxnSpPr>
        <p:spPr>
          <a:xfrm>
            <a:off x="838200" y="587376"/>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D812C8FA-895B-083C-FA66-2109709AD434}"/>
              </a:ext>
            </a:extLst>
          </p:cNvPr>
          <p:cNvCxnSpPr/>
          <p:nvPr userDrawn="1"/>
        </p:nvCxnSpPr>
        <p:spPr>
          <a:xfrm>
            <a:off x="771652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CBE24E28-9FF6-493B-BAC7-ED966BF3E5D1}"/>
              </a:ext>
            </a:extLst>
          </p:cNvPr>
          <p:cNvCxnSpPr/>
          <p:nvPr userDrawn="1"/>
        </p:nvCxnSpPr>
        <p:spPr>
          <a:xfrm>
            <a:off x="861060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523F2024-251F-855D-2807-5417B63FEE0C}"/>
              </a:ext>
            </a:extLst>
          </p:cNvPr>
          <p:cNvCxnSpPr/>
          <p:nvPr userDrawn="1"/>
        </p:nvCxnSpPr>
        <p:spPr>
          <a:xfrm>
            <a:off x="958088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61BC8B6F-1217-230B-8E70-C30B8563CE2A}"/>
              </a:ext>
            </a:extLst>
          </p:cNvPr>
          <p:cNvCxnSpPr/>
          <p:nvPr userDrawn="1"/>
        </p:nvCxnSpPr>
        <p:spPr>
          <a:xfrm>
            <a:off x="1045718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6CE7B339-A1BC-4C0A-AC35-555AFA82DE7F}"/>
              </a:ext>
            </a:extLst>
          </p:cNvPr>
          <p:cNvCxnSpPr/>
          <p:nvPr userDrawn="1"/>
        </p:nvCxnSpPr>
        <p:spPr>
          <a:xfrm>
            <a:off x="11353800" y="675481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3596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47CCAA-64FC-4098-D4EB-34EF844A79C9}"/>
              </a:ext>
            </a:extLst>
          </p:cNvPr>
          <p:cNvSpPr>
            <a:spLocks noGrp="1"/>
          </p:cNvSpPr>
          <p:nvPr>
            <p:ph type="title"/>
          </p:nvPr>
        </p:nvSpPr>
        <p:spPr>
          <a:xfrm>
            <a:off x="839788" y="457200"/>
            <a:ext cx="3932237" cy="1181100"/>
          </a:xfrm>
        </p:spPr>
        <p:txBody>
          <a:bodyPr anchor="b">
            <a:noAutofit/>
          </a:bodyPr>
          <a:lstStyle>
            <a:lvl1pPr>
              <a:defRPr sz="3200">
                <a:solidFill>
                  <a:srgbClr val="EA551F"/>
                </a:solidFill>
              </a:defRPr>
            </a:lvl1pPr>
          </a:lstStyle>
          <a:p>
            <a:r>
              <a:rPr lang="en-US" dirty="0"/>
              <a:t>Click to edit Master title style</a:t>
            </a:r>
            <a:endParaRPr lang="en-GB" dirty="0"/>
          </a:p>
        </p:txBody>
      </p:sp>
      <p:sp>
        <p:nvSpPr>
          <p:cNvPr id="3" name="Content Placeholder 2">
            <a:extLst>
              <a:ext uri="{FF2B5EF4-FFF2-40B4-BE49-F238E27FC236}">
                <a16:creationId xmlns="" xmlns:a16="http://schemas.microsoft.com/office/drawing/2014/main" id="{7A60E67B-5068-0097-7598-9E1B24050DEF}"/>
              </a:ext>
            </a:extLst>
          </p:cNvPr>
          <p:cNvSpPr>
            <a:spLocks noGrp="1"/>
          </p:cNvSpPr>
          <p:nvPr>
            <p:ph idx="1"/>
          </p:nvPr>
        </p:nvSpPr>
        <p:spPr>
          <a:xfrm>
            <a:off x="5183188" y="457201"/>
            <a:ext cx="6172200" cy="5403850"/>
          </a:xfrm>
        </p:spPr>
        <p:txBody>
          <a:bodyPr>
            <a:normAutofit/>
          </a:bodyPr>
          <a:lstStyle>
            <a:lvl1pPr>
              <a:spcAft>
                <a:spcPts val="0"/>
              </a:spcAft>
              <a:defRPr sz="2400">
                <a:solidFill>
                  <a:srgbClr val="2E2E2E"/>
                </a:solidFill>
              </a:defRPr>
            </a:lvl1pPr>
            <a:lvl2pPr>
              <a:spcAft>
                <a:spcPts val="0"/>
              </a:spcAft>
              <a:defRPr sz="2400">
                <a:solidFill>
                  <a:srgbClr val="2E2E2E"/>
                </a:solidFill>
              </a:defRPr>
            </a:lvl2pPr>
            <a:lvl3pPr>
              <a:spcAft>
                <a:spcPts val="0"/>
              </a:spcAft>
              <a:defRPr sz="2400">
                <a:solidFill>
                  <a:srgbClr val="2E2E2E"/>
                </a:solidFill>
              </a:defRPr>
            </a:lvl3pPr>
            <a:lvl4pPr>
              <a:spcAft>
                <a:spcPts val="0"/>
              </a:spcAft>
              <a:defRPr sz="2400">
                <a:solidFill>
                  <a:srgbClr val="2E2E2E"/>
                </a:solidFill>
              </a:defRPr>
            </a:lvl4pPr>
            <a:lvl5pPr>
              <a:spcAft>
                <a:spcPts val="0"/>
              </a:spcAft>
              <a:defRPr sz="2400">
                <a:solidFill>
                  <a:srgbClr val="2E2E2E"/>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 xmlns:a16="http://schemas.microsoft.com/office/drawing/2014/main" id="{912A3B83-EB0E-83E5-4DD7-C6A881F535D2}"/>
              </a:ext>
            </a:extLst>
          </p:cNvPr>
          <p:cNvSpPr>
            <a:spLocks noGrp="1"/>
          </p:cNvSpPr>
          <p:nvPr>
            <p:ph type="body" sz="half" idx="2"/>
          </p:nvPr>
        </p:nvSpPr>
        <p:spPr>
          <a:xfrm>
            <a:off x="839788" y="2057400"/>
            <a:ext cx="3932237" cy="3811588"/>
          </a:xfrm>
        </p:spPr>
        <p:txBody>
          <a:bodyPr>
            <a:normAutofit/>
          </a:bodyPr>
          <a:lstStyle>
            <a:lvl1pPr marL="0" indent="0">
              <a:spcBef>
                <a:spcPts val="0"/>
              </a:spcBef>
              <a:spcAft>
                <a:spcPts val="0"/>
              </a:spcAft>
              <a:buNone/>
              <a:defRPr sz="2400">
                <a:solidFill>
                  <a:srgbClr val="2E2E2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8E1535E5-0FDE-C5CF-C78F-D94E14B9B19A}"/>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6" name="Footer Placeholder 5">
            <a:extLst>
              <a:ext uri="{FF2B5EF4-FFF2-40B4-BE49-F238E27FC236}">
                <a16:creationId xmlns="" xmlns:a16="http://schemas.microsoft.com/office/drawing/2014/main" id="{A83D842D-E1A6-5F64-B6F1-87E8017BF0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DFC455A5-EE7B-A160-92B7-E9A502B86EE6}"/>
              </a:ext>
            </a:extLst>
          </p:cNvPr>
          <p:cNvSpPr>
            <a:spLocks noGrp="1"/>
          </p:cNvSpPr>
          <p:nvPr>
            <p:ph type="sldNum" sz="quarter" idx="12"/>
          </p:nvPr>
        </p:nvSpPr>
        <p:spPr/>
        <p:txBody>
          <a:bodyPr/>
          <a:lstStyle/>
          <a:p>
            <a:fld id="{78756913-A2F2-4441-A0FF-A55AEA64811E}" type="slidenum">
              <a:rPr lang="en-GB" smtClean="0"/>
              <a:t>‹#›</a:t>
            </a:fld>
            <a:endParaRPr lang="en-GB"/>
          </a:p>
        </p:txBody>
      </p:sp>
    </p:spTree>
    <p:extLst>
      <p:ext uri="{BB962C8B-B14F-4D97-AF65-F5344CB8AC3E}">
        <p14:creationId xmlns:p14="http://schemas.microsoft.com/office/powerpoint/2010/main" val="324832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DD5B6B-5D0A-81B8-2CB1-AEB4A162088E}"/>
              </a:ext>
            </a:extLst>
          </p:cNvPr>
          <p:cNvSpPr>
            <a:spLocks noGrp="1"/>
          </p:cNvSpPr>
          <p:nvPr>
            <p:ph type="title"/>
          </p:nvPr>
        </p:nvSpPr>
        <p:spPr>
          <a:xfrm>
            <a:off x="839788" y="457200"/>
            <a:ext cx="3932237" cy="1600200"/>
          </a:xfrm>
        </p:spPr>
        <p:txBody>
          <a:bodyPr anchor="b">
            <a:noAutofit/>
          </a:bodyPr>
          <a:lstStyle>
            <a:lvl1pPr>
              <a:defRPr sz="3200"/>
            </a:lvl1pPr>
          </a:lstStyle>
          <a:p>
            <a:r>
              <a:rPr lang="en-US" dirty="0"/>
              <a:t>Click to edit Master title style</a:t>
            </a:r>
            <a:endParaRPr lang="en-GB" dirty="0"/>
          </a:p>
        </p:txBody>
      </p:sp>
      <p:sp>
        <p:nvSpPr>
          <p:cNvPr id="3" name="Picture Placeholder 2">
            <a:extLst>
              <a:ext uri="{FF2B5EF4-FFF2-40B4-BE49-F238E27FC236}">
                <a16:creationId xmlns="" xmlns:a16="http://schemas.microsoft.com/office/drawing/2014/main" id="{D1E52343-0030-CEAD-559C-11C43B8A60DB}"/>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 xmlns:a16="http://schemas.microsoft.com/office/drawing/2014/main" id="{7C840A1C-4AA5-47E9-7ADC-20814A4DEB98}"/>
              </a:ext>
            </a:extLst>
          </p:cNvPr>
          <p:cNvSpPr>
            <a:spLocks noGrp="1"/>
          </p:cNvSpPr>
          <p:nvPr>
            <p:ph type="body" sz="half" idx="2"/>
          </p:nvPr>
        </p:nvSpPr>
        <p:spPr>
          <a:xfrm>
            <a:off x="839788" y="2057400"/>
            <a:ext cx="3932237" cy="3811588"/>
          </a:xfrm>
        </p:spPr>
        <p:txBody>
          <a:bodyPr>
            <a:normAutofit/>
          </a:bodyPr>
          <a:lstStyle>
            <a:lvl1pPr marL="0" indent="0">
              <a:spcBef>
                <a:spcPts val="0"/>
              </a:spcBef>
              <a:spcAft>
                <a:spcPts val="0"/>
              </a:spcAft>
              <a:buNone/>
              <a:defRPr sz="2400">
                <a:solidFill>
                  <a:srgbClr val="2E2E2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FC28ACA0-23AD-0823-92C2-3C4F24AD8FC9}"/>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6" name="Footer Placeholder 5">
            <a:extLst>
              <a:ext uri="{FF2B5EF4-FFF2-40B4-BE49-F238E27FC236}">
                <a16:creationId xmlns="" xmlns:a16="http://schemas.microsoft.com/office/drawing/2014/main" id="{B90D0320-534F-4000-38E9-71DC200872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4B8AD80B-0C84-C52C-AA27-AFA10F23AC27}"/>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8" name="Straight Connector 7">
            <a:extLst>
              <a:ext uri="{FF2B5EF4-FFF2-40B4-BE49-F238E27FC236}">
                <a16:creationId xmlns="" xmlns:a16="http://schemas.microsoft.com/office/drawing/2014/main" id="{1EFD2B8C-4741-4B0F-0B9F-861256C37314}"/>
              </a:ext>
            </a:extLst>
          </p:cNvPr>
          <p:cNvCxnSpPr/>
          <p:nvPr userDrawn="1"/>
        </p:nvCxnSpPr>
        <p:spPr>
          <a:xfrm>
            <a:off x="10104755" y="7381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00F90669-D5B6-A24A-73C9-112C6350E606}"/>
              </a:ext>
            </a:extLst>
          </p:cNvPr>
          <p:cNvCxnSpPr/>
          <p:nvPr userDrawn="1"/>
        </p:nvCxnSpPr>
        <p:spPr>
          <a:xfrm>
            <a:off x="10828655" y="7381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A287206-8358-EACB-5B38-CD0194419C9C}"/>
              </a:ext>
            </a:extLst>
          </p:cNvPr>
          <p:cNvCxnSpPr/>
          <p:nvPr userDrawn="1"/>
        </p:nvCxnSpPr>
        <p:spPr>
          <a:xfrm>
            <a:off x="11581130" y="7381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81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E1E1E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E18BD54-E991-11A5-AA80-C510E855811B}"/>
              </a:ext>
            </a:extLst>
          </p:cNvPr>
          <p:cNvSpPr>
            <a:spLocks noGrp="1"/>
          </p:cNvSpPr>
          <p:nvPr>
            <p:ph type="title" orient="vert"/>
          </p:nvPr>
        </p:nvSpPr>
        <p:spPr>
          <a:xfrm>
            <a:off x="8724900" y="365125"/>
            <a:ext cx="2628900" cy="5811838"/>
          </a:xfrm>
        </p:spPr>
        <p:txBody>
          <a:bodyPr vert="eaVert">
            <a:normAutofit/>
          </a:bodyPr>
          <a:lstStyle>
            <a:lvl1pPr>
              <a:defRPr sz="4000"/>
            </a:lvl1pPr>
          </a:lstStyle>
          <a:p>
            <a:r>
              <a:rPr lang="en-US" dirty="0"/>
              <a:t>Click to edit Master title style</a:t>
            </a:r>
            <a:endParaRPr lang="en-GB" dirty="0"/>
          </a:p>
        </p:txBody>
      </p:sp>
      <p:sp>
        <p:nvSpPr>
          <p:cNvPr id="3" name="Vertical Text Placeholder 2">
            <a:extLst>
              <a:ext uri="{FF2B5EF4-FFF2-40B4-BE49-F238E27FC236}">
                <a16:creationId xmlns="" xmlns:a16="http://schemas.microsoft.com/office/drawing/2014/main" id="{9EAD84B4-4D5A-6B5A-BC1F-BA1D76EA0970}"/>
              </a:ext>
            </a:extLst>
          </p:cNvPr>
          <p:cNvSpPr>
            <a:spLocks noGrp="1"/>
          </p:cNvSpPr>
          <p:nvPr>
            <p:ph type="body" orient="vert" idx="1"/>
          </p:nvPr>
        </p:nvSpPr>
        <p:spPr>
          <a:xfrm>
            <a:off x="838200" y="365125"/>
            <a:ext cx="7734300" cy="5811838"/>
          </a:xfrm>
        </p:spPr>
        <p:txBody>
          <a:bodyPr vert="eaVert"/>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 xmlns:a16="http://schemas.microsoft.com/office/drawing/2014/main" id="{7DA73F1C-B778-54FA-163E-169677E762E2}"/>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69324C6C-E964-A0A7-0331-748B088F44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F665B9FC-7B30-4111-7B82-7161AF41280B}"/>
              </a:ext>
            </a:extLst>
          </p:cNvPr>
          <p:cNvSpPr>
            <a:spLocks noGrp="1"/>
          </p:cNvSpPr>
          <p:nvPr>
            <p:ph type="sldNum" sz="quarter" idx="12"/>
          </p:nvPr>
        </p:nvSpPr>
        <p:spPr/>
        <p:txBody>
          <a:bodyPr/>
          <a:lstStyle/>
          <a:p>
            <a:fld id="{78756913-A2F2-4441-A0FF-A55AEA64811E}" type="slidenum">
              <a:rPr lang="en-GB" smtClean="0"/>
              <a:t>‹#›</a:t>
            </a:fld>
            <a:endParaRPr lang="en-GB"/>
          </a:p>
        </p:txBody>
      </p:sp>
    </p:spTree>
    <p:extLst>
      <p:ext uri="{BB962C8B-B14F-4D97-AF65-F5344CB8AC3E}">
        <p14:creationId xmlns:p14="http://schemas.microsoft.com/office/powerpoint/2010/main" val="2987355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1E1E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2E6BAD4E-A786-C194-032B-0E094877CF94}"/>
              </a:ext>
            </a:extLst>
          </p:cNvPr>
          <p:cNvSpPr txBox="1"/>
          <p:nvPr userDrawn="1"/>
        </p:nvSpPr>
        <p:spPr>
          <a:xfrm>
            <a:off x="1333130" y="2074783"/>
            <a:ext cx="9525740"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3200" b="1" i="0" dirty="0">
                <a:solidFill>
                  <a:srgbClr val="EA551F"/>
                </a:solidFill>
                <a:effectLst/>
                <a:latin typeface="+mn-lt"/>
              </a:rPr>
              <a:t>Medijų ir informacinio raštingumo kompetencijų ugdymo programa</a:t>
            </a:r>
            <a:endParaRPr lang="en-GB" sz="3200" b="1" dirty="0">
              <a:solidFill>
                <a:srgbClr val="EA551F"/>
              </a:solidFill>
              <a:latin typeface="+mn-lt"/>
            </a:endParaRPr>
          </a:p>
          <a:p>
            <a:endParaRPr lang="en-GB" dirty="0"/>
          </a:p>
        </p:txBody>
      </p:sp>
      <p:pic>
        <p:nvPicPr>
          <p:cNvPr id="3" name="Picture 2">
            <a:extLst>
              <a:ext uri="{FF2B5EF4-FFF2-40B4-BE49-F238E27FC236}">
                <a16:creationId xmlns="" xmlns:a16="http://schemas.microsoft.com/office/drawing/2014/main" id="{BD2F786C-F229-0573-E877-30D3D01979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6977" y="3838508"/>
            <a:ext cx="2378045" cy="2227250"/>
          </a:xfrm>
          <a:prstGeom prst="rect">
            <a:avLst/>
          </a:prstGeom>
        </p:spPr>
      </p:pic>
    </p:spTree>
    <p:extLst>
      <p:ext uri="{BB962C8B-B14F-4D97-AF65-F5344CB8AC3E}">
        <p14:creationId xmlns:p14="http://schemas.microsoft.com/office/powerpoint/2010/main" val="3350501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99DB88B-A1E8-38FF-3F39-2615B1847B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 xmlns:a16="http://schemas.microsoft.com/office/drawing/2014/main" id="{4E13533F-B521-0D78-C4BF-4E399E9182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 xmlns:a16="http://schemas.microsoft.com/office/drawing/2014/main" id="{CC318AB1-AE00-0336-41D9-A74FC8B148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5967D860-A359-E392-9055-539901352B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 xmlns:a16="http://schemas.microsoft.com/office/drawing/2014/main" id="{7EADBDC7-D464-7F39-3B95-6B25469BC6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756913-A2F2-4441-A0FF-A55AEA64811E}" type="slidenum">
              <a:rPr lang="en-GB" smtClean="0"/>
              <a:t>‹#›</a:t>
            </a:fld>
            <a:endParaRPr lang="en-GB"/>
          </a:p>
        </p:txBody>
      </p:sp>
    </p:spTree>
    <p:extLst>
      <p:ext uri="{BB962C8B-B14F-4D97-AF65-F5344CB8AC3E}">
        <p14:creationId xmlns:p14="http://schemas.microsoft.com/office/powerpoint/2010/main" val="625426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8" r:id="rId7"/>
    <p:sldLayoutId id="2147483655" r:id="rId8"/>
    <p:sldLayoutId id="2147483656" r:id="rId9"/>
    <p:sldLayoutId id="2147483657" r:id="rId10"/>
    <p:sldLayoutId id="2147483659" r:id="rId11"/>
    <p:sldLayoutId id="2147483660" r:id="rId12"/>
  </p:sldLayoutIdLst>
  <p:txStyles>
    <p:titleStyle>
      <a:lvl1pPr algn="l" defTabSz="914400" rtl="0" eaLnBrk="1" latinLnBrk="0" hangingPunct="1">
        <a:lnSpc>
          <a:spcPct val="90000"/>
        </a:lnSpc>
        <a:spcBef>
          <a:spcPct val="0"/>
        </a:spcBef>
        <a:buNone/>
        <a:defRPr sz="4500" b="1" kern="1200">
          <a:solidFill>
            <a:srgbClr val="EA551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kern="1200">
          <a:solidFill>
            <a:srgbClr val="2E2E2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B695B0-3DCF-406B-8D43-18943C968780}"/>
              </a:ext>
            </a:extLst>
          </p:cNvPr>
          <p:cNvSpPr>
            <a:spLocks noGrp="1"/>
          </p:cNvSpPr>
          <p:nvPr>
            <p:ph type="ctrTitle"/>
          </p:nvPr>
        </p:nvSpPr>
        <p:spPr>
          <a:xfrm>
            <a:off x="804304" y="1359970"/>
            <a:ext cx="5991020" cy="1316037"/>
          </a:xfrm>
        </p:spPr>
        <p:txBody>
          <a:bodyPr>
            <a:normAutofit/>
          </a:bodyPr>
          <a:lstStyle/>
          <a:p>
            <a:r>
              <a:rPr lang="lt-LT" sz="4400" dirty="0"/>
              <a:t>Informacijos ir paieškos strategijos</a:t>
            </a:r>
          </a:p>
        </p:txBody>
      </p:sp>
      <p:sp>
        <p:nvSpPr>
          <p:cNvPr id="3" name="Subtitle 2">
            <a:extLst>
              <a:ext uri="{FF2B5EF4-FFF2-40B4-BE49-F238E27FC236}">
                <a16:creationId xmlns="" xmlns:a16="http://schemas.microsoft.com/office/drawing/2014/main" id="{202E1D9F-7FFA-415A-9386-F9FFB70C1563}"/>
              </a:ext>
            </a:extLst>
          </p:cNvPr>
          <p:cNvSpPr>
            <a:spLocks noGrp="1"/>
          </p:cNvSpPr>
          <p:nvPr>
            <p:ph type="subTitle" idx="1"/>
          </p:nvPr>
        </p:nvSpPr>
        <p:spPr>
          <a:xfrm>
            <a:off x="804304" y="3659987"/>
            <a:ext cx="8949296" cy="628650"/>
          </a:xfrm>
        </p:spPr>
        <p:txBody>
          <a:bodyPr>
            <a:noAutofit/>
          </a:bodyPr>
          <a:lstStyle/>
          <a:p>
            <a:r>
              <a:rPr lang="nn-NO" sz="3200" dirty="0">
                <a:latin typeface="Arial" panose="020B0604020202020204" pitchFamily="34" charset="0"/>
                <a:cs typeface="Arial" panose="020B0604020202020204" pitchFamily="34" charset="0"/>
              </a:rPr>
              <a:t>Kiek esame informuoti skaitmeninėje kultūroje</a:t>
            </a:r>
            <a:r>
              <a:rPr lang="nn-NO" sz="3200" dirty="0" smtClean="0">
                <a:latin typeface="Arial" panose="020B0604020202020204" pitchFamily="34" charset="0"/>
                <a:cs typeface="Arial" panose="020B0604020202020204" pitchFamily="34" charset="0"/>
              </a:rPr>
              <a:t>?</a:t>
            </a:r>
            <a:endParaRPr lang="lt-LT" sz="3200" dirty="0" smtClean="0">
              <a:latin typeface="Arial" panose="020B0604020202020204" pitchFamily="34" charset="0"/>
              <a:cs typeface="Arial" panose="020B0604020202020204" pitchFamily="34" charset="0"/>
            </a:endParaRPr>
          </a:p>
          <a:p>
            <a:r>
              <a:rPr lang="lt-LT" sz="3200" dirty="0" smtClean="0">
                <a:latin typeface="Arial" panose="020B0604020202020204" pitchFamily="34" charset="0"/>
                <a:cs typeface="Arial" panose="020B0604020202020204" pitchFamily="34" charset="0"/>
              </a:rPr>
              <a:t>Iššūkiai </a:t>
            </a:r>
            <a:r>
              <a:rPr lang="lt-LT" sz="3200" dirty="0">
                <a:latin typeface="Arial" panose="020B0604020202020204" pitchFamily="34" charset="0"/>
                <a:cs typeface="Arial" panose="020B0604020202020204" pitchFamily="34" charset="0"/>
              </a:rPr>
              <a:t>ieškant informacijos</a:t>
            </a:r>
          </a:p>
        </p:txBody>
      </p:sp>
    </p:spTree>
    <p:extLst>
      <p:ext uri="{BB962C8B-B14F-4D97-AF65-F5344CB8AC3E}">
        <p14:creationId xmlns:p14="http://schemas.microsoft.com/office/powerpoint/2010/main" val="2017794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72DA75-CE44-4C59-BF19-6F63A679099D}"/>
              </a:ext>
            </a:extLst>
          </p:cNvPr>
          <p:cNvSpPr>
            <a:spLocks noGrp="1"/>
          </p:cNvSpPr>
          <p:nvPr>
            <p:ph type="title"/>
          </p:nvPr>
        </p:nvSpPr>
        <p:spPr>
          <a:xfrm>
            <a:off x="2613298" y="1857829"/>
            <a:ext cx="6878320" cy="2715985"/>
          </a:xfrm>
        </p:spPr>
        <p:txBody>
          <a:bodyPr>
            <a:normAutofit/>
          </a:bodyPr>
          <a:lstStyle/>
          <a:p>
            <a:r>
              <a:rPr lang="lt-LT" sz="4000" dirty="0"/>
              <a:t>4</a:t>
            </a:r>
            <a:r>
              <a:rPr lang="pt-BR" sz="4000" dirty="0"/>
              <a:t> užsiėmimas. </a:t>
            </a:r>
            <a:r>
              <a:rPr lang="lt-LT" sz="4000" b="0" dirty="0"/>
              <a:t/>
            </a:r>
            <a:br>
              <a:rPr lang="lt-LT" sz="4000" b="0" dirty="0"/>
            </a:br>
            <a:r>
              <a:rPr lang="pt-BR" sz="4000" dirty="0"/>
              <a:t/>
            </a:r>
            <a:br>
              <a:rPr lang="pt-BR" sz="4000" dirty="0"/>
            </a:br>
            <a:r>
              <a:rPr lang="lt-LT" sz="4000" dirty="0"/>
              <a:t>Ką veikiame internete? Skaitmeninė higiena</a:t>
            </a:r>
          </a:p>
        </p:txBody>
      </p:sp>
    </p:spTree>
    <p:extLst>
      <p:ext uri="{BB962C8B-B14F-4D97-AF65-F5344CB8AC3E}">
        <p14:creationId xmlns:p14="http://schemas.microsoft.com/office/powerpoint/2010/main" val="3053744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72DA75-CE44-4C59-BF19-6F63A679099D}"/>
              </a:ext>
            </a:extLst>
          </p:cNvPr>
          <p:cNvSpPr>
            <a:spLocks noGrp="1"/>
          </p:cNvSpPr>
          <p:nvPr>
            <p:ph type="title"/>
          </p:nvPr>
        </p:nvSpPr>
        <p:spPr>
          <a:xfrm>
            <a:off x="2656840" y="2634182"/>
            <a:ext cx="6878320" cy="1589636"/>
          </a:xfrm>
        </p:spPr>
        <p:txBody>
          <a:bodyPr>
            <a:normAutofit/>
          </a:bodyPr>
          <a:lstStyle/>
          <a:p>
            <a:r>
              <a:rPr lang="lt-LT" dirty="0"/>
              <a:t>Informacijos sklaidos įrankiai</a:t>
            </a:r>
          </a:p>
        </p:txBody>
      </p:sp>
    </p:spTree>
    <p:extLst>
      <p:ext uri="{BB962C8B-B14F-4D97-AF65-F5344CB8AC3E}">
        <p14:creationId xmlns:p14="http://schemas.microsoft.com/office/powerpoint/2010/main" val="4240392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78E3C9-403F-43D7-A91E-9B612245958E}"/>
              </a:ext>
            </a:extLst>
          </p:cNvPr>
          <p:cNvSpPr>
            <a:spLocks noGrp="1"/>
          </p:cNvSpPr>
          <p:nvPr>
            <p:ph type="title"/>
          </p:nvPr>
        </p:nvSpPr>
        <p:spPr>
          <a:xfrm>
            <a:off x="838200" y="365125"/>
            <a:ext cx="11197590" cy="1325563"/>
          </a:xfrm>
        </p:spPr>
        <p:txBody>
          <a:bodyPr>
            <a:normAutofit/>
          </a:bodyPr>
          <a:lstStyle/>
          <a:p>
            <a:r>
              <a:rPr lang="lt-LT" dirty="0"/>
              <a:t>Informacijos daug ir mes viską žinome</a:t>
            </a:r>
          </a:p>
        </p:txBody>
      </p:sp>
      <p:sp>
        <p:nvSpPr>
          <p:cNvPr id="3" name="Content Placeholder 2">
            <a:extLst>
              <a:ext uri="{FF2B5EF4-FFF2-40B4-BE49-F238E27FC236}">
                <a16:creationId xmlns="" xmlns:a16="http://schemas.microsoft.com/office/drawing/2014/main" id="{1313592E-1477-4136-9DE0-FBDE4889E7BD}"/>
              </a:ext>
            </a:extLst>
          </p:cNvPr>
          <p:cNvSpPr>
            <a:spLocks noGrp="1"/>
          </p:cNvSpPr>
          <p:nvPr>
            <p:ph idx="1"/>
          </p:nvPr>
        </p:nvSpPr>
        <p:spPr/>
        <p:txBody>
          <a:bodyPr/>
          <a:lstStyle/>
          <a:p>
            <a:pPr marL="0" indent="0">
              <a:buNone/>
            </a:pPr>
            <a:r>
              <a:rPr lang="lt-LT" sz="3200" dirty="0">
                <a:latin typeface="Arial" panose="020B0604020202020204" pitchFamily="34" charset="0"/>
                <a:cs typeface="Arial" panose="020B0604020202020204" pitchFamily="34" charset="0"/>
              </a:rPr>
              <a:t>Esame įsitikinę, kad žinome, kas vyksta.</a:t>
            </a:r>
          </a:p>
          <a:p>
            <a:pPr marL="0" indent="0">
              <a:buNone/>
            </a:pPr>
            <a:r>
              <a:rPr lang="lt-LT" sz="3200" dirty="0">
                <a:latin typeface="Arial" panose="020B0604020202020204" pitchFamily="34" charset="0"/>
                <a:cs typeface="Arial" panose="020B0604020202020204" pitchFamily="34" charset="0"/>
              </a:rPr>
              <a:t>Galime bet kada </a:t>
            </a:r>
            <a:r>
              <a:rPr lang="lt-LT" sz="3200" dirty="0" err="1">
                <a:latin typeface="Arial" panose="020B0604020202020204" pitchFamily="34" charset="0"/>
                <a:cs typeface="Arial" panose="020B0604020202020204" pitchFamily="34" charset="0"/>
              </a:rPr>
              <a:t>pagūglinti</a:t>
            </a:r>
            <a:r>
              <a:rPr lang="lt-LT" sz="3200" dirty="0">
                <a:latin typeface="Arial" panose="020B0604020202020204" pitchFamily="34" charset="0"/>
                <a:cs typeface="Arial" panose="020B0604020202020204" pitchFamily="34" charset="0"/>
              </a:rPr>
              <a:t>.</a:t>
            </a:r>
          </a:p>
          <a:p>
            <a:pPr marL="0" indent="0">
              <a:buNone/>
            </a:pPr>
            <a:endParaRPr lang="lt-LT" sz="3200" b="1" dirty="0">
              <a:latin typeface="Arial" panose="020B0604020202020204" pitchFamily="34" charset="0"/>
              <a:cs typeface="Arial" panose="020B0604020202020204" pitchFamily="34" charset="0"/>
            </a:endParaRPr>
          </a:p>
          <a:p>
            <a:pPr marL="0" indent="0">
              <a:buNone/>
            </a:pPr>
            <a:r>
              <a:rPr lang="lt-LT" sz="3200" b="1" dirty="0">
                <a:latin typeface="Arial" panose="020B0604020202020204" pitchFamily="34" charset="0"/>
                <a:cs typeface="Arial" panose="020B0604020202020204" pitchFamily="34" charset="0"/>
              </a:rPr>
              <a:t>Ar pritariate </a:t>
            </a:r>
            <a:r>
              <a:rPr lang="lt-LT" sz="3200" dirty="0">
                <a:latin typeface="Arial" panose="020B0604020202020204" pitchFamily="34" charset="0"/>
                <a:cs typeface="Arial" panose="020B0604020202020204" pitchFamily="34" charset="0"/>
              </a:rPr>
              <a:t>šiai minčiai?</a:t>
            </a:r>
          </a:p>
          <a:p>
            <a:pPr marL="0" indent="0">
              <a:buNone/>
            </a:pPr>
            <a:endParaRPr lang="lt-LT" dirty="0"/>
          </a:p>
          <a:p>
            <a:endParaRPr lang="lt-LT" dirty="0"/>
          </a:p>
        </p:txBody>
      </p:sp>
    </p:spTree>
    <p:extLst>
      <p:ext uri="{BB962C8B-B14F-4D97-AF65-F5344CB8AC3E}">
        <p14:creationId xmlns:p14="http://schemas.microsoft.com/office/powerpoint/2010/main" val="4291113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A207CB-565D-4F30-B3E2-FEA8A23F8EDE}"/>
              </a:ext>
            </a:extLst>
          </p:cNvPr>
          <p:cNvSpPr>
            <a:spLocks noGrp="1"/>
          </p:cNvSpPr>
          <p:nvPr>
            <p:ph type="title"/>
          </p:nvPr>
        </p:nvSpPr>
        <p:spPr/>
        <p:txBody>
          <a:bodyPr/>
          <a:lstStyle/>
          <a:p>
            <a:r>
              <a:rPr lang="lt-LT" dirty="0"/>
              <a:t>Blogai pasibaigusi istorija</a:t>
            </a:r>
          </a:p>
        </p:txBody>
      </p:sp>
      <p:sp>
        <p:nvSpPr>
          <p:cNvPr id="3" name="Content Placeholder 2">
            <a:extLst>
              <a:ext uri="{FF2B5EF4-FFF2-40B4-BE49-F238E27FC236}">
                <a16:creationId xmlns="" xmlns:a16="http://schemas.microsoft.com/office/drawing/2014/main" id="{73F17FF6-C439-4BFF-A7E4-47260917DA31}"/>
              </a:ext>
            </a:extLst>
          </p:cNvPr>
          <p:cNvSpPr>
            <a:spLocks noGrp="1"/>
          </p:cNvSpPr>
          <p:nvPr>
            <p:ph idx="1"/>
          </p:nvPr>
        </p:nvSpPr>
        <p:spPr/>
        <p:txBody>
          <a:bodyPr>
            <a:normAutofit/>
          </a:bodyPr>
          <a:lstStyle/>
          <a:p>
            <a:pPr marL="0" indent="0">
              <a:buNone/>
            </a:pPr>
            <a:r>
              <a:rPr lang="ja-JP" altLang="en-US" dirty="0"/>
              <a:t> </a:t>
            </a:r>
            <a:r>
              <a:rPr lang="ja-JP" altLang="en-US" sz="4400" dirty="0"/>
              <a:t>魏则西</a:t>
            </a:r>
            <a:endParaRPr lang="lt-LT" altLang="ja-JP" sz="4400" dirty="0"/>
          </a:p>
          <a:p>
            <a:endParaRPr lang="lt-LT" sz="4400" dirty="0"/>
          </a:p>
        </p:txBody>
      </p:sp>
      <p:pic>
        <p:nvPicPr>
          <p:cNvPr id="4" name="Picture 3">
            <a:extLst>
              <a:ext uri="{FF2B5EF4-FFF2-40B4-BE49-F238E27FC236}">
                <a16:creationId xmlns="" xmlns:a16="http://schemas.microsoft.com/office/drawing/2014/main" id="{89905A32-1ED7-4FDE-9C80-51BF91D1698C}"/>
              </a:ext>
            </a:extLst>
          </p:cNvPr>
          <p:cNvPicPr>
            <a:picLocks noChangeAspect="1"/>
          </p:cNvPicPr>
          <p:nvPr/>
        </p:nvPicPr>
        <p:blipFill>
          <a:blip r:embed="rId3"/>
          <a:stretch>
            <a:fillRect/>
          </a:stretch>
        </p:blipFill>
        <p:spPr>
          <a:xfrm>
            <a:off x="1047749" y="2981042"/>
            <a:ext cx="5250625" cy="1796698"/>
          </a:xfrm>
          <a:prstGeom prst="rect">
            <a:avLst/>
          </a:prstGeom>
        </p:spPr>
      </p:pic>
      <p:pic>
        <p:nvPicPr>
          <p:cNvPr id="6" name="Picture 5">
            <a:extLst>
              <a:ext uri="{FF2B5EF4-FFF2-40B4-BE49-F238E27FC236}">
                <a16:creationId xmlns="" xmlns:a16="http://schemas.microsoft.com/office/drawing/2014/main" id="{EEB9E018-369C-40D4-84E8-19E7BE0A18F2}"/>
              </a:ext>
            </a:extLst>
          </p:cNvPr>
          <p:cNvPicPr>
            <a:picLocks noChangeAspect="1"/>
          </p:cNvPicPr>
          <p:nvPr/>
        </p:nvPicPr>
        <p:blipFill>
          <a:blip r:embed="rId4"/>
          <a:stretch>
            <a:fillRect/>
          </a:stretch>
        </p:blipFill>
        <p:spPr>
          <a:xfrm>
            <a:off x="6415209" y="2981042"/>
            <a:ext cx="5136711" cy="3424474"/>
          </a:xfrm>
          <a:prstGeom prst="rect">
            <a:avLst/>
          </a:prstGeom>
        </p:spPr>
      </p:pic>
      <p:sp>
        <p:nvSpPr>
          <p:cNvPr id="5" name="Rectangle 4">
            <a:extLst>
              <a:ext uri="{FF2B5EF4-FFF2-40B4-BE49-F238E27FC236}">
                <a16:creationId xmlns="" xmlns:a16="http://schemas.microsoft.com/office/drawing/2014/main" id="{1A863870-4EF9-4AF0-A3B3-ABA77991BF42}"/>
              </a:ext>
            </a:extLst>
          </p:cNvPr>
          <p:cNvSpPr/>
          <p:nvPr/>
        </p:nvSpPr>
        <p:spPr>
          <a:xfrm>
            <a:off x="1386009" y="5404517"/>
            <a:ext cx="5029200" cy="1092607"/>
          </a:xfrm>
          <a:prstGeom prst="rect">
            <a:avLst/>
          </a:prstGeom>
        </p:spPr>
        <p:txBody>
          <a:bodyPr wrap="square">
            <a:spAutoFit/>
          </a:bodyPr>
          <a:lstStyle/>
          <a:p>
            <a:pPr algn="r"/>
            <a:r>
              <a:rPr lang="en-GB" sz="1300" dirty="0">
                <a:latin typeface="Arial" panose="020B0604020202020204" pitchFamily="34" charset="0"/>
                <a:cs typeface="Arial" panose="020B0604020202020204" pitchFamily="34" charset="0"/>
              </a:rPr>
              <a:t>Nephron. High magnification micrograph of a monophasic synovial sarcoma. Lung. H&amp;E stain. The histologic features monophasic synovial sarcomas overlap with other entities that have a herring bone pattern (e.g. MPNST, fibrosarcoma). Wikipedia.</a:t>
            </a:r>
          </a:p>
        </p:txBody>
      </p:sp>
    </p:spTree>
    <p:extLst>
      <p:ext uri="{BB962C8B-B14F-4D97-AF65-F5344CB8AC3E}">
        <p14:creationId xmlns:p14="http://schemas.microsoft.com/office/powerpoint/2010/main" val="3828551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575D2B-183A-40A5-A009-BB72F4FC6197}"/>
              </a:ext>
            </a:extLst>
          </p:cNvPr>
          <p:cNvSpPr>
            <a:spLocks noGrp="1"/>
          </p:cNvSpPr>
          <p:nvPr>
            <p:ph type="title"/>
          </p:nvPr>
        </p:nvSpPr>
        <p:spPr>
          <a:xfrm>
            <a:off x="791308" y="365125"/>
            <a:ext cx="10515600" cy="1325563"/>
          </a:xfrm>
        </p:spPr>
        <p:txBody>
          <a:bodyPr/>
          <a:lstStyle/>
          <a:p>
            <a:r>
              <a:rPr lang="lt-LT" dirty="0"/>
              <a:t>Kodėl naudojamės internetu?</a:t>
            </a:r>
          </a:p>
        </p:txBody>
      </p:sp>
      <p:graphicFrame>
        <p:nvGraphicFramePr>
          <p:cNvPr id="4" name="Content Placeholder 3">
            <a:extLst>
              <a:ext uri="{FF2B5EF4-FFF2-40B4-BE49-F238E27FC236}">
                <a16:creationId xmlns="" xmlns:a16="http://schemas.microsoft.com/office/drawing/2014/main" id="{9735D7F1-AEFF-40FD-A48A-8446948CB5E0}"/>
              </a:ext>
            </a:extLst>
          </p:cNvPr>
          <p:cNvGraphicFramePr>
            <a:graphicFrameLocks noGrp="1"/>
          </p:cNvGraphicFramePr>
          <p:nvPr>
            <p:ph idx="1"/>
            <p:extLst>
              <p:ext uri="{D42A27DB-BD31-4B8C-83A1-F6EECF244321}">
                <p14:modId xmlns:p14="http://schemas.microsoft.com/office/powerpoint/2010/main" val="3495118385"/>
              </p:ext>
            </p:extLst>
          </p:nvPr>
        </p:nvGraphicFramePr>
        <p:xfrm>
          <a:off x="908538" y="2179598"/>
          <a:ext cx="9271616" cy="4212144"/>
        </p:xfrm>
        <a:graphic>
          <a:graphicData uri="http://schemas.openxmlformats.org/drawingml/2006/table">
            <a:tbl>
              <a:tblPr firstRow="1" bandRow="1">
                <a:tableStyleId>{073A0DAA-6AF3-43AB-8588-CEC1D06C72B9}</a:tableStyleId>
              </a:tblPr>
              <a:tblGrid>
                <a:gridCol w="7910713">
                  <a:extLst>
                    <a:ext uri="{9D8B030D-6E8A-4147-A177-3AD203B41FA5}">
                      <a16:colId xmlns="" xmlns:a16="http://schemas.microsoft.com/office/drawing/2014/main" val="2786557265"/>
                    </a:ext>
                  </a:extLst>
                </a:gridCol>
                <a:gridCol w="1360903">
                  <a:extLst>
                    <a:ext uri="{9D8B030D-6E8A-4147-A177-3AD203B41FA5}">
                      <a16:colId xmlns="" xmlns:a16="http://schemas.microsoft.com/office/drawing/2014/main" val="3782959672"/>
                    </a:ext>
                  </a:extLst>
                </a:gridCol>
              </a:tblGrid>
              <a:tr h="526518">
                <a:tc>
                  <a:txBody>
                    <a:bodyPr/>
                    <a:lstStyle/>
                    <a:p>
                      <a:pPr algn="l" fontAlgn="b"/>
                      <a:r>
                        <a:rPr lang="lt-LT" sz="3200" u="none" strike="noStrike" dirty="0">
                          <a:effectLst/>
                          <a:latin typeface="Arial" panose="020B0604020202020204" pitchFamily="34" charset="0"/>
                          <a:cs typeface="Arial" panose="020B0604020202020204" pitchFamily="34" charset="0"/>
                        </a:rPr>
                        <a:t> Priežastis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Proc.</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extLst>
                  <a:ext uri="{0D108BD9-81ED-4DB2-BD59-A6C34878D82A}">
                    <a16:rowId xmlns="" xmlns:a16="http://schemas.microsoft.com/office/drawing/2014/main" val="3710089450"/>
                  </a:ext>
                </a:extLst>
              </a:tr>
              <a:tr h="526518">
                <a:tc>
                  <a:txBody>
                    <a:bodyPr/>
                    <a:lstStyle/>
                    <a:p>
                      <a:pPr marL="85725" indent="0" algn="l" fontAlgn="b"/>
                      <a:r>
                        <a:rPr lang="lt-LT" sz="3200" u="none" strike="noStrike" dirty="0">
                          <a:effectLst/>
                          <a:latin typeface="Arial" panose="020B0604020202020204" pitchFamily="34" charset="0"/>
                          <a:cs typeface="Arial" panose="020B0604020202020204" pitchFamily="34" charset="0"/>
                        </a:rPr>
                        <a:t>Ieškome informacijos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61,0</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extLst>
                  <a:ext uri="{0D108BD9-81ED-4DB2-BD59-A6C34878D82A}">
                    <a16:rowId xmlns="" xmlns:a16="http://schemas.microsoft.com/office/drawing/2014/main" val="3219253471"/>
                  </a:ext>
                </a:extLst>
              </a:tr>
              <a:tr h="526518">
                <a:tc>
                  <a:txBody>
                    <a:bodyPr/>
                    <a:lstStyle/>
                    <a:p>
                      <a:pPr marL="85725" indent="0" algn="l" fontAlgn="b">
                        <a:tabLst/>
                      </a:pPr>
                      <a:r>
                        <a:rPr lang="lt-LT" sz="3200" u="none" strike="noStrike" dirty="0">
                          <a:effectLst/>
                          <a:latin typeface="Arial" panose="020B0604020202020204" pitchFamily="34" charset="0"/>
                          <a:cs typeface="Arial" panose="020B0604020202020204" pitchFamily="34" charset="0"/>
                        </a:rPr>
                        <a:t>Palaikome santykius su draugais ir šeima</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55,2</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extLst>
                  <a:ext uri="{0D108BD9-81ED-4DB2-BD59-A6C34878D82A}">
                    <a16:rowId xmlns="" xmlns:a16="http://schemas.microsoft.com/office/drawing/2014/main" val="2258535615"/>
                  </a:ext>
                </a:extLst>
              </a:tr>
              <a:tr h="526518">
                <a:tc>
                  <a:txBody>
                    <a:bodyPr/>
                    <a:lstStyle/>
                    <a:p>
                      <a:pPr marL="0" indent="85725" algn="l" fontAlgn="b"/>
                      <a:r>
                        <a:rPr lang="lt-LT" sz="3200" u="none" strike="noStrike" dirty="0">
                          <a:effectLst/>
                          <a:latin typeface="Arial" panose="020B0604020202020204" pitchFamily="34" charset="0"/>
                          <a:cs typeface="Arial" panose="020B0604020202020204" pitchFamily="34" charset="0"/>
                        </a:rPr>
                        <a:t>Stebime naujienas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53,1</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extLst>
                  <a:ext uri="{0D108BD9-81ED-4DB2-BD59-A6C34878D82A}">
                    <a16:rowId xmlns="" xmlns:a16="http://schemas.microsoft.com/office/drawing/2014/main" val="3875192465"/>
                  </a:ext>
                </a:extLst>
              </a:tr>
              <a:tr h="526518">
                <a:tc>
                  <a:txBody>
                    <a:bodyPr/>
                    <a:lstStyle/>
                    <a:p>
                      <a:pPr marL="0" indent="85725" algn="l" fontAlgn="b"/>
                      <a:r>
                        <a:rPr lang="pt-BR" sz="3200" u="none" strike="noStrike" dirty="0">
                          <a:effectLst/>
                          <a:latin typeface="Arial" panose="020B0604020202020204" pitchFamily="34" charset="0"/>
                          <a:cs typeface="Arial" panose="020B0604020202020204" pitchFamily="34" charset="0"/>
                        </a:rPr>
                        <a:t>Žiūrime vaizdo įrašus, TV laidas ir filmus</a:t>
                      </a:r>
                      <a:endParaRPr lang="pt-BR"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51,5</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extLst>
                  <a:ext uri="{0D108BD9-81ED-4DB2-BD59-A6C34878D82A}">
                    <a16:rowId xmlns="" xmlns:a16="http://schemas.microsoft.com/office/drawing/2014/main" val="527220991"/>
                  </a:ext>
                </a:extLst>
              </a:tr>
              <a:tr h="526518">
                <a:tc>
                  <a:txBody>
                    <a:bodyPr/>
                    <a:lstStyle/>
                    <a:p>
                      <a:pPr marL="0" indent="85725" algn="l" fontAlgn="b"/>
                      <a:r>
                        <a:rPr lang="lt-LT" sz="3200" u="none" strike="noStrike" dirty="0">
                          <a:effectLst/>
                          <a:latin typeface="Arial" panose="020B0604020202020204" pitchFamily="34" charset="0"/>
                          <a:cs typeface="Arial" panose="020B0604020202020204" pitchFamily="34" charset="0"/>
                        </a:rPr>
                        <a:t>Aiškinamės, kaip atlikti tam tikrus darbus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51,3</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extLst>
                  <a:ext uri="{0D108BD9-81ED-4DB2-BD59-A6C34878D82A}">
                    <a16:rowId xmlns="" xmlns:a16="http://schemas.microsoft.com/office/drawing/2014/main" val="224965117"/>
                  </a:ext>
                </a:extLst>
              </a:tr>
              <a:tr h="526518">
                <a:tc>
                  <a:txBody>
                    <a:bodyPr/>
                    <a:lstStyle/>
                    <a:p>
                      <a:pPr marL="0" indent="85725" algn="l" fontAlgn="b"/>
                      <a:r>
                        <a:rPr lang="lt-LT" sz="3200" u="none" strike="noStrike" dirty="0">
                          <a:effectLst/>
                          <a:latin typeface="Arial" panose="020B0604020202020204" pitchFamily="34" charset="0"/>
                          <a:cs typeface="Arial" panose="020B0604020202020204" pitchFamily="34" charset="0"/>
                        </a:rPr>
                        <a:t>Ieškome idėjų ir įkvėpimo</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47,5</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extLst>
                  <a:ext uri="{0D108BD9-81ED-4DB2-BD59-A6C34878D82A}">
                    <a16:rowId xmlns="" xmlns:a16="http://schemas.microsoft.com/office/drawing/2014/main" val="467463229"/>
                  </a:ext>
                </a:extLst>
              </a:tr>
              <a:tr h="526518">
                <a:tc>
                  <a:txBody>
                    <a:bodyPr/>
                    <a:lstStyle/>
                    <a:p>
                      <a:pPr marL="0" indent="85725" algn="l" fontAlgn="b"/>
                      <a:r>
                        <a:rPr lang="lt-LT" sz="3200" u="none" strike="noStrike" dirty="0">
                          <a:effectLst/>
                          <a:latin typeface="Arial" panose="020B0604020202020204" pitchFamily="34" charset="0"/>
                          <a:cs typeface="Arial" panose="020B0604020202020204" pitchFamily="34" charset="0"/>
                        </a:rPr>
                        <a:t>Klausomės muzikos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45,8</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881" marR="11881" marT="11881" marB="0" anchor="b"/>
                </a:tc>
                <a:extLst>
                  <a:ext uri="{0D108BD9-81ED-4DB2-BD59-A6C34878D82A}">
                    <a16:rowId xmlns="" xmlns:a16="http://schemas.microsoft.com/office/drawing/2014/main" val="3154206992"/>
                  </a:ext>
                </a:extLst>
              </a:tr>
            </a:tbl>
          </a:graphicData>
        </a:graphic>
      </p:graphicFrame>
    </p:spTree>
    <p:extLst>
      <p:ext uri="{BB962C8B-B14F-4D97-AF65-F5344CB8AC3E}">
        <p14:creationId xmlns:p14="http://schemas.microsoft.com/office/powerpoint/2010/main" val="2540914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E90861-2473-49C1-91D3-0102771B56A9}"/>
              </a:ext>
            </a:extLst>
          </p:cNvPr>
          <p:cNvSpPr>
            <a:spLocks noGrp="1"/>
          </p:cNvSpPr>
          <p:nvPr>
            <p:ph type="title"/>
          </p:nvPr>
        </p:nvSpPr>
        <p:spPr>
          <a:xfrm>
            <a:off x="580880" y="365125"/>
            <a:ext cx="11450596" cy="1325563"/>
          </a:xfrm>
        </p:spPr>
        <p:txBody>
          <a:bodyPr>
            <a:noAutofit/>
          </a:bodyPr>
          <a:lstStyle/>
          <a:p>
            <a:r>
              <a:rPr lang="lt-LT" dirty="0"/>
              <a:t>Ar socialinės medijos – naujienų šaltinis?</a:t>
            </a:r>
          </a:p>
        </p:txBody>
      </p:sp>
      <p:graphicFrame>
        <p:nvGraphicFramePr>
          <p:cNvPr id="4" name="Content Placeholder 3">
            <a:extLst>
              <a:ext uri="{FF2B5EF4-FFF2-40B4-BE49-F238E27FC236}">
                <a16:creationId xmlns="" xmlns:a16="http://schemas.microsoft.com/office/drawing/2014/main" id="{89CBFE0D-F3F1-4C4F-874D-92F482BE5088}"/>
              </a:ext>
            </a:extLst>
          </p:cNvPr>
          <p:cNvGraphicFramePr>
            <a:graphicFrameLocks noGrp="1"/>
          </p:cNvGraphicFramePr>
          <p:nvPr>
            <p:ph idx="1"/>
            <p:extLst>
              <p:ext uri="{D42A27DB-BD31-4B8C-83A1-F6EECF244321}">
                <p14:modId xmlns:p14="http://schemas.microsoft.com/office/powerpoint/2010/main" val="1210393106"/>
              </p:ext>
            </p:extLst>
          </p:nvPr>
        </p:nvGraphicFramePr>
        <p:xfrm>
          <a:off x="662942" y="2236787"/>
          <a:ext cx="9344556" cy="4256088"/>
        </p:xfrm>
        <a:graphic>
          <a:graphicData uri="http://schemas.openxmlformats.org/drawingml/2006/table">
            <a:tbl>
              <a:tblPr firstRow="1" bandRow="1">
                <a:tableStyleId>{073A0DAA-6AF3-43AB-8588-CEC1D06C72B9}</a:tableStyleId>
              </a:tblPr>
              <a:tblGrid>
                <a:gridCol w="7972948">
                  <a:extLst>
                    <a:ext uri="{9D8B030D-6E8A-4147-A177-3AD203B41FA5}">
                      <a16:colId xmlns="" xmlns:a16="http://schemas.microsoft.com/office/drawing/2014/main" val="2786557265"/>
                    </a:ext>
                  </a:extLst>
                </a:gridCol>
                <a:gridCol w="1371608">
                  <a:extLst>
                    <a:ext uri="{9D8B030D-6E8A-4147-A177-3AD203B41FA5}">
                      <a16:colId xmlns="" xmlns:a16="http://schemas.microsoft.com/office/drawing/2014/main" val="3782959672"/>
                    </a:ext>
                  </a:extLst>
                </a:gridCol>
              </a:tblGrid>
              <a:tr h="532011">
                <a:tc>
                  <a:txBody>
                    <a:bodyPr/>
                    <a:lstStyle/>
                    <a:p>
                      <a:pPr algn="l" fontAlgn="b"/>
                      <a:r>
                        <a:rPr lang="lt-LT" sz="3200" u="none" strike="noStrike" dirty="0">
                          <a:effectLst/>
                          <a:latin typeface="Arial" panose="020B0604020202020204" pitchFamily="34" charset="0"/>
                          <a:cs typeface="Arial" panose="020B0604020202020204" pitchFamily="34" charset="0"/>
                        </a:rPr>
                        <a:t> Ką seka socialinėse medijose?</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Proc.</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extLst>
                  <a:ext uri="{0D108BD9-81ED-4DB2-BD59-A6C34878D82A}">
                    <a16:rowId xmlns="" xmlns:a16="http://schemas.microsoft.com/office/drawing/2014/main" val="3710089450"/>
                  </a:ext>
                </a:extLst>
              </a:tr>
              <a:tr h="532011">
                <a:tc>
                  <a:txBody>
                    <a:bodyPr/>
                    <a:lstStyle/>
                    <a:p>
                      <a:pPr marL="85725" indent="0" algn="l" fontAlgn="b"/>
                      <a:r>
                        <a:rPr lang="lt-LT" sz="3200" u="none" strike="noStrike" dirty="0">
                          <a:effectLst/>
                          <a:latin typeface="Arial" panose="020B0604020202020204" pitchFamily="34" charset="0"/>
                          <a:cs typeface="Arial" panose="020B0604020202020204" pitchFamily="34" charset="0"/>
                        </a:rPr>
                        <a:t>Draugus, šeimą, pažįstamus žmones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45,5</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extLst>
                  <a:ext uri="{0D108BD9-81ED-4DB2-BD59-A6C34878D82A}">
                    <a16:rowId xmlns="" xmlns:a16="http://schemas.microsoft.com/office/drawing/2014/main" val="3219253471"/>
                  </a:ext>
                </a:extLst>
              </a:tr>
              <a:tr h="532011">
                <a:tc>
                  <a:txBody>
                    <a:bodyPr/>
                    <a:lstStyle/>
                    <a:p>
                      <a:pPr marL="85725" indent="0" algn="l" fontAlgn="b">
                        <a:tabLst/>
                      </a:pPr>
                      <a:r>
                        <a:rPr lang="lt-LT" sz="3200" u="none" strike="noStrike" dirty="0">
                          <a:effectLst/>
                          <a:latin typeface="Arial" panose="020B0604020202020204" pitchFamily="34" charset="0"/>
                          <a:cs typeface="Arial" panose="020B0604020202020204" pitchFamily="34" charset="0"/>
                        </a:rPr>
                        <a:t>Aktorius, atlikėjus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29,9</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extLst>
                  <a:ext uri="{0D108BD9-81ED-4DB2-BD59-A6C34878D82A}">
                    <a16:rowId xmlns="" xmlns:a16="http://schemas.microsoft.com/office/drawing/2014/main" val="2258535615"/>
                  </a:ext>
                </a:extLst>
              </a:tr>
              <a:tr h="532011">
                <a:tc>
                  <a:txBody>
                    <a:bodyPr/>
                    <a:lstStyle/>
                    <a:p>
                      <a:pPr marL="0" indent="85725" algn="l" fontAlgn="b"/>
                      <a:r>
                        <a:rPr lang="lt-LT" sz="3200" u="none" strike="noStrike" dirty="0">
                          <a:effectLst/>
                          <a:latin typeface="Arial" panose="020B0604020202020204" pitchFamily="34" charset="0"/>
                          <a:cs typeface="Arial" panose="020B0604020202020204" pitchFamily="34" charset="0"/>
                        </a:rPr>
                        <a:t>Pramogines paskyras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28,9</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extLst>
                  <a:ext uri="{0D108BD9-81ED-4DB2-BD59-A6C34878D82A}">
                    <a16:rowId xmlns="" xmlns:a16="http://schemas.microsoft.com/office/drawing/2014/main" val="3875192465"/>
                  </a:ext>
                </a:extLst>
              </a:tr>
              <a:tr h="532011">
                <a:tc>
                  <a:txBody>
                    <a:bodyPr/>
                    <a:lstStyle/>
                    <a:p>
                      <a:pPr marL="0" indent="85725" algn="l" fontAlgn="b"/>
                      <a:r>
                        <a:rPr lang="lt-LT" sz="3200" u="none" strike="noStrike" dirty="0">
                          <a:effectLst/>
                          <a:latin typeface="Arial" panose="020B0604020202020204" pitchFamily="34" charset="0"/>
                          <a:cs typeface="Arial" panose="020B0604020202020204" pitchFamily="34" charset="0"/>
                        </a:rPr>
                        <a:t>Muzikantus ir atlikėjus</a:t>
                      </a:r>
                      <a:endParaRPr lang="pt-BR"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28,4</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extLst>
                  <a:ext uri="{0D108BD9-81ED-4DB2-BD59-A6C34878D82A}">
                    <a16:rowId xmlns="" xmlns:a16="http://schemas.microsoft.com/office/drawing/2014/main" val="527220991"/>
                  </a:ext>
                </a:extLst>
              </a:tr>
              <a:tr h="532011">
                <a:tc>
                  <a:txBody>
                    <a:bodyPr/>
                    <a:lstStyle/>
                    <a:p>
                      <a:pPr marL="0" indent="85725" algn="l" fontAlgn="b"/>
                      <a:r>
                        <a:rPr lang="lt-LT" sz="3200" u="none" strike="noStrike" dirty="0">
                          <a:effectLst/>
                          <a:latin typeface="Arial" panose="020B0604020202020204" pitchFamily="34" charset="0"/>
                          <a:cs typeface="Arial" panose="020B0604020202020204" pitchFamily="34" charset="0"/>
                        </a:rPr>
                        <a:t>TV laidas, serialus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27,7</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extLst>
                  <a:ext uri="{0D108BD9-81ED-4DB2-BD59-A6C34878D82A}">
                    <a16:rowId xmlns="" xmlns:a16="http://schemas.microsoft.com/office/drawing/2014/main" val="224965117"/>
                  </a:ext>
                </a:extLst>
              </a:tr>
              <a:tr h="532011">
                <a:tc>
                  <a:txBody>
                    <a:bodyPr/>
                    <a:lstStyle/>
                    <a:p>
                      <a:pPr marL="0" indent="85725" algn="l" fontAlgn="b"/>
                      <a:r>
                        <a:rPr lang="lt-LT" sz="3200" u="none" strike="noStrike" dirty="0">
                          <a:effectLst/>
                          <a:latin typeface="Arial" panose="020B0604020202020204" pitchFamily="34" charset="0"/>
                          <a:cs typeface="Arial" panose="020B0604020202020204" pitchFamily="34" charset="0"/>
                        </a:rPr>
                        <a:t>Restoranus, šefus, maisto propaguotojus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25,1</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extLst>
                  <a:ext uri="{0D108BD9-81ED-4DB2-BD59-A6C34878D82A}">
                    <a16:rowId xmlns="" xmlns:a16="http://schemas.microsoft.com/office/drawing/2014/main" val="467463229"/>
                  </a:ext>
                </a:extLst>
              </a:tr>
              <a:tr h="532011">
                <a:tc>
                  <a:txBody>
                    <a:bodyPr/>
                    <a:lstStyle/>
                    <a:p>
                      <a:pPr marL="0" indent="85725" algn="l" fontAlgn="b"/>
                      <a:r>
                        <a:rPr lang="lt-LT" sz="3200" u="none" strike="noStrike" dirty="0">
                          <a:effectLst/>
                          <a:latin typeface="Arial" panose="020B0604020202020204" pitchFamily="34" charset="0"/>
                          <a:cs typeface="Arial" panose="020B0604020202020204" pitchFamily="34" charset="0"/>
                        </a:rPr>
                        <a:t>Žurnalistus ir naujienų kanalus</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17,5</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0722" marR="10722" marT="10722" marB="0" anchor="b"/>
                </a:tc>
                <a:extLst>
                  <a:ext uri="{0D108BD9-81ED-4DB2-BD59-A6C34878D82A}">
                    <a16:rowId xmlns="" xmlns:a16="http://schemas.microsoft.com/office/drawing/2014/main" val="3154206992"/>
                  </a:ext>
                </a:extLst>
              </a:tr>
            </a:tbl>
          </a:graphicData>
        </a:graphic>
      </p:graphicFrame>
    </p:spTree>
    <p:extLst>
      <p:ext uri="{BB962C8B-B14F-4D97-AF65-F5344CB8AC3E}">
        <p14:creationId xmlns:p14="http://schemas.microsoft.com/office/powerpoint/2010/main" val="1154034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E7AEC7-3F3A-44B2-9C97-B454DA3E2CBE}"/>
              </a:ext>
            </a:extLst>
          </p:cNvPr>
          <p:cNvSpPr>
            <a:spLocks noGrp="1"/>
          </p:cNvSpPr>
          <p:nvPr>
            <p:ph type="title"/>
          </p:nvPr>
        </p:nvSpPr>
        <p:spPr/>
        <p:txBody>
          <a:bodyPr/>
          <a:lstStyle/>
          <a:p>
            <a:r>
              <a:rPr lang="lt-LT" dirty="0"/>
              <a:t>Ar žmonės perka naujienas?</a:t>
            </a:r>
          </a:p>
        </p:txBody>
      </p:sp>
      <p:graphicFrame>
        <p:nvGraphicFramePr>
          <p:cNvPr id="4" name="Content Placeholder 3">
            <a:extLst>
              <a:ext uri="{FF2B5EF4-FFF2-40B4-BE49-F238E27FC236}">
                <a16:creationId xmlns="" xmlns:a16="http://schemas.microsoft.com/office/drawing/2014/main" id="{8CB3B2FC-D8AD-41EA-99EC-D79878AB9C69}"/>
              </a:ext>
            </a:extLst>
          </p:cNvPr>
          <p:cNvGraphicFramePr>
            <a:graphicFrameLocks noGrp="1"/>
          </p:cNvGraphicFramePr>
          <p:nvPr>
            <p:ph idx="1"/>
            <p:extLst>
              <p:ext uri="{D42A27DB-BD31-4B8C-83A1-F6EECF244321}">
                <p14:modId xmlns:p14="http://schemas.microsoft.com/office/powerpoint/2010/main" val="1105720980"/>
              </p:ext>
            </p:extLst>
          </p:nvPr>
        </p:nvGraphicFramePr>
        <p:xfrm>
          <a:off x="896816" y="2236787"/>
          <a:ext cx="9125942" cy="4118744"/>
        </p:xfrm>
        <a:graphic>
          <a:graphicData uri="http://schemas.openxmlformats.org/drawingml/2006/table">
            <a:tbl>
              <a:tblPr firstRow="1" bandRow="1">
                <a:tableStyleId>{073A0DAA-6AF3-43AB-8588-CEC1D06C72B9}</a:tableStyleId>
              </a:tblPr>
              <a:tblGrid>
                <a:gridCol w="7786422">
                  <a:extLst>
                    <a:ext uri="{9D8B030D-6E8A-4147-A177-3AD203B41FA5}">
                      <a16:colId xmlns="" xmlns:a16="http://schemas.microsoft.com/office/drawing/2014/main" val="2786557265"/>
                    </a:ext>
                  </a:extLst>
                </a:gridCol>
                <a:gridCol w="1339520">
                  <a:extLst>
                    <a:ext uri="{9D8B030D-6E8A-4147-A177-3AD203B41FA5}">
                      <a16:colId xmlns="" xmlns:a16="http://schemas.microsoft.com/office/drawing/2014/main" val="3782959672"/>
                    </a:ext>
                  </a:extLst>
                </a:gridCol>
              </a:tblGrid>
              <a:tr h="514843">
                <a:tc>
                  <a:txBody>
                    <a:bodyPr/>
                    <a:lstStyle/>
                    <a:p>
                      <a:pPr algn="l" fontAlgn="b"/>
                      <a:r>
                        <a:rPr lang="lt-LT" sz="3200" u="none" strike="noStrike" dirty="0">
                          <a:effectLst/>
                          <a:latin typeface="Arial" panose="020B0604020202020204" pitchFamily="34" charset="0"/>
                          <a:cs typeface="Arial" panose="020B0604020202020204" pitchFamily="34" charset="0"/>
                        </a:rPr>
                        <a:t> Kokį skaitmeninį turinį perkame?</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119" marR="11119" marT="11119"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Proc.</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119" marR="11119" marT="11119" marB="0" anchor="b"/>
                </a:tc>
                <a:extLst>
                  <a:ext uri="{0D108BD9-81ED-4DB2-BD59-A6C34878D82A}">
                    <a16:rowId xmlns="" xmlns:a16="http://schemas.microsoft.com/office/drawing/2014/main" val="3710089450"/>
                  </a:ext>
                </a:extLst>
              </a:tr>
              <a:tr h="514843">
                <a:tc>
                  <a:txBody>
                    <a:bodyPr/>
                    <a:lstStyle/>
                    <a:p>
                      <a:pPr marL="85725" marR="0" lvl="0" indent="0" algn="l" defTabSz="914400" rtl="0" eaLnBrk="1" fontAlgn="b" latinLnBrk="0" hangingPunct="1">
                        <a:lnSpc>
                          <a:spcPct val="100000"/>
                        </a:lnSpc>
                        <a:spcBef>
                          <a:spcPts val="0"/>
                        </a:spcBef>
                        <a:spcAft>
                          <a:spcPts val="0"/>
                        </a:spcAft>
                        <a:buClrTx/>
                        <a:buSzTx/>
                        <a:buFontTx/>
                        <a:buNone/>
                        <a:tabLst/>
                        <a:defRPr/>
                      </a:pPr>
                      <a:r>
                        <a:rPr lang="lt-LT" sz="3200" dirty="0">
                          <a:latin typeface="Arial" panose="020B0604020202020204" pitchFamily="34" charset="0"/>
                          <a:cs typeface="Arial" panose="020B0604020202020204" pitchFamily="34" charset="0"/>
                        </a:rPr>
                        <a:t>Filmai ir TV laidų prenumerata</a:t>
                      </a:r>
                    </a:p>
                  </a:txBody>
                  <a:tcPr marL="11119" marR="11119" marT="11119"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31,8</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119" marR="11119" marT="11119" marB="0" anchor="b"/>
                </a:tc>
                <a:extLst>
                  <a:ext uri="{0D108BD9-81ED-4DB2-BD59-A6C34878D82A}">
                    <a16:rowId xmlns="" xmlns:a16="http://schemas.microsoft.com/office/drawing/2014/main" val="3219253471"/>
                  </a:ext>
                </a:extLst>
              </a:tr>
              <a:tr h="514843">
                <a:tc>
                  <a:txBody>
                    <a:bodyPr/>
                    <a:lstStyle/>
                    <a:p>
                      <a:pPr marL="85725" marR="0" lvl="0" indent="0" algn="l" defTabSz="914400" rtl="0" eaLnBrk="1" fontAlgn="b" latinLnBrk="0" hangingPunct="1">
                        <a:lnSpc>
                          <a:spcPct val="100000"/>
                        </a:lnSpc>
                        <a:spcBef>
                          <a:spcPts val="0"/>
                        </a:spcBef>
                        <a:spcAft>
                          <a:spcPts val="0"/>
                        </a:spcAft>
                        <a:buClrTx/>
                        <a:buSzTx/>
                        <a:buFontTx/>
                        <a:buNone/>
                        <a:tabLst/>
                        <a:defRPr/>
                      </a:pPr>
                      <a:r>
                        <a:rPr lang="lt-LT" sz="3200" dirty="0">
                          <a:latin typeface="Arial" panose="020B0604020202020204" pitchFamily="34" charset="0"/>
                          <a:cs typeface="Arial" panose="020B0604020202020204" pitchFamily="34" charset="0"/>
                        </a:rPr>
                        <a:t>Muzikos prenumerata</a:t>
                      </a:r>
                    </a:p>
                  </a:txBody>
                  <a:tcPr marL="11119" marR="11119" marT="11119"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24,1</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119" marR="11119" marT="11119" marB="0" anchor="b"/>
                </a:tc>
                <a:extLst>
                  <a:ext uri="{0D108BD9-81ED-4DB2-BD59-A6C34878D82A}">
                    <a16:rowId xmlns="" xmlns:a16="http://schemas.microsoft.com/office/drawing/2014/main" val="2258535615"/>
                  </a:ext>
                </a:extLst>
              </a:tr>
              <a:tr h="514843">
                <a:tc>
                  <a:txBody>
                    <a:bodyPr/>
                    <a:lstStyle/>
                    <a:p>
                      <a:pPr marL="0" marR="0" lvl="0" indent="85725" algn="l" defTabSz="914400" rtl="0" eaLnBrk="1" fontAlgn="b" latinLnBrk="0" hangingPunct="1">
                        <a:lnSpc>
                          <a:spcPct val="100000"/>
                        </a:lnSpc>
                        <a:spcBef>
                          <a:spcPts val="0"/>
                        </a:spcBef>
                        <a:spcAft>
                          <a:spcPts val="0"/>
                        </a:spcAft>
                        <a:buClrTx/>
                        <a:buSzTx/>
                        <a:buFontTx/>
                        <a:buNone/>
                        <a:tabLst/>
                        <a:defRPr/>
                      </a:pPr>
                      <a:r>
                        <a:rPr lang="lt-LT" sz="3200" dirty="0">
                          <a:latin typeface="Arial" panose="020B0604020202020204" pitchFamily="34" charset="0"/>
                          <a:cs typeface="Arial" panose="020B0604020202020204" pitchFamily="34" charset="0"/>
                        </a:rPr>
                        <a:t>Mobiliosios aplikacijos</a:t>
                      </a:r>
                    </a:p>
                  </a:txBody>
                  <a:tcPr marL="11119" marR="11119" marT="11119"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17,4</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119" marR="11119" marT="11119" marB="0" anchor="b"/>
                </a:tc>
                <a:extLst>
                  <a:ext uri="{0D108BD9-81ED-4DB2-BD59-A6C34878D82A}">
                    <a16:rowId xmlns="" xmlns:a16="http://schemas.microsoft.com/office/drawing/2014/main" val="3875192465"/>
                  </a:ext>
                </a:extLst>
              </a:tr>
              <a:tr h="514843">
                <a:tc>
                  <a:txBody>
                    <a:bodyPr/>
                    <a:lstStyle/>
                    <a:p>
                      <a:pPr marL="0" marR="0" lvl="0" indent="85725" algn="l" defTabSz="914400" rtl="0" eaLnBrk="1" fontAlgn="b" latinLnBrk="0" hangingPunct="1">
                        <a:lnSpc>
                          <a:spcPct val="100000"/>
                        </a:lnSpc>
                        <a:spcBef>
                          <a:spcPts val="0"/>
                        </a:spcBef>
                        <a:spcAft>
                          <a:spcPts val="0"/>
                        </a:spcAft>
                        <a:buClrTx/>
                        <a:buSzTx/>
                        <a:buFontTx/>
                        <a:buNone/>
                        <a:tabLst/>
                        <a:defRPr/>
                      </a:pPr>
                      <a:r>
                        <a:rPr lang="lt-LT" sz="3200" dirty="0">
                          <a:latin typeface="Arial" panose="020B0604020202020204" pitchFamily="34" charset="0"/>
                          <a:cs typeface="Arial" panose="020B0604020202020204" pitchFamily="34" charset="0"/>
                        </a:rPr>
                        <a:t>Žaidimai</a:t>
                      </a:r>
                    </a:p>
                  </a:txBody>
                  <a:tcPr marL="11119" marR="11119" marT="11119"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16,7</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119" marR="11119" marT="11119" marB="0" anchor="b"/>
                </a:tc>
                <a:extLst>
                  <a:ext uri="{0D108BD9-81ED-4DB2-BD59-A6C34878D82A}">
                    <a16:rowId xmlns="" xmlns:a16="http://schemas.microsoft.com/office/drawing/2014/main" val="527220991"/>
                  </a:ext>
                </a:extLst>
              </a:tr>
              <a:tr h="514843">
                <a:tc>
                  <a:txBody>
                    <a:bodyPr/>
                    <a:lstStyle/>
                    <a:p>
                      <a:pPr marL="0" marR="0" lvl="0" indent="85725" algn="l" defTabSz="914400" rtl="0" eaLnBrk="1" fontAlgn="b" latinLnBrk="0" hangingPunct="1">
                        <a:lnSpc>
                          <a:spcPct val="100000"/>
                        </a:lnSpc>
                        <a:spcBef>
                          <a:spcPts val="0"/>
                        </a:spcBef>
                        <a:spcAft>
                          <a:spcPts val="0"/>
                        </a:spcAft>
                        <a:buClrTx/>
                        <a:buSzTx/>
                        <a:buFontTx/>
                        <a:buNone/>
                        <a:tabLst/>
                        <a:defRPr/>
                      </a:pPr>
                      <a:r>
                        <a:rPr lang="lt-LT" sz="3200" dirty="0">
                          <a:latin typeface="Arial" panose="020B0604020202020204" pitchFamily="34" charset="0"/>
                          <a:cs typeface="Arial" panose="020B0604020202020204" pitchFamily="34" charset="0"/>
                        </a:rPr>
                        <a:t>Knygos</a:t>
                      </a:r>
                    </a:p>
                  </a:txBody>
                  <a:tcPr marL="11119" marR="11119" marT="11119"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12,9</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119" marR="11119" marT="11119" marB="0" anchor="b"/>
                </a:tc>
                <a:extLst>
                  <a:ext uri="{0D108BD9-81ED-4DB2-BD59-A6C34878D82A}">
                    <a16:rowId xmlns="" xmlns:a16="http://schemas.microsoft.com/office/drawing/2014/main" val="224965117"/>
                  </a:ext>
                </a:extLst>
              </a:tr>
              <a:tr h="514843">
                <a:tc>
                  <a:txBody>
                    <a:bodyPr/>
                    <a:lstStyle/>
                    <a:p>
                      <a:pPr marL="0" marR="0" lvl="0" indent="85725" algn="l" defTabSz="914400" rtl="0" eaLnBrk="1" fontAlgn="b" latinLnBrk="0" hangingPunct="1">
                        <a:lnSpc>
                          <a:spcPct val="100000"/>
                        </a:lnSpc>
                        <a:spcBef>
                          <a:spcPts val="0"/>
                        </a:spcBef>
                        <a:spcAft>
                          <a:spcPts val="0"/>
                        </a:spcAft>
                        <a:buClrTx/>
                        <a:buSzTx/>
                        <a:buFontTx/>
                        <a:buNone/>
                        <a:tabLst/>
                        <a:defRPr/>
                      </a:pPr>
                      <a:r>
                        <a:rPr lang="lt-LT" sz="3200" dirty="0">
                          <a:latin typeface="Arial" panose="020B0604020202020204" pitchFamily="34" charset="0"/>
                          <a:cs typeface="Arial" panose="020B0604020202020204" pitchFamily="34" charset="0"/>
                        </a:rPr>
                        <a:t>Naujienos</a:t>
                      </a:r>
                    </a:p>
                  </a:txBody>
                  <a:tcPr marL="11119" marR="11119" marT="11119"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11,6</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119" marR="11119" marT="11119" marB="0" anchor="b"/>
                </a:tc>
                <a:extLst>
                  <a:ext uri="{0D108BD9-81ED-4DB2-BD59-A6C34878D82A}">
                    <a16:rowId xmlns="" xmlns:a16="http://schemas.microsoft.com/office/drawing/2014/main" val="467463229"/>
                  </a:ext>
                </a:extLst>
              </a:tr>
              <a:tr h="514843">
                <a:tc>
                  <a:txBody>
                    <a:bodyPr/>
                    <a:lstStyle/>
                    <a:p>
                      <a:pPr marL="0" marR="0" lvl="0" indent="85725" algn="l" defTabSz="914400" rtl="0" eaLnBrk="1" fontAlgn="b" latinLnBrk="0" hangingPunct="1">
                        <a:lnSpc>
                          <a:spcPct val="100000"/>
                        </a:lnSpc>
                        <a:spcBef>
                          <a:spcPts val="0"/>
                        </a:spcBef>
                        <a:spcAft>
                          <a:spcPts val="0"/>
                        </a:spcAft>
                        <a:buClrTx/>
                        <a:buSzTx/>
                        <a:buFontTx/>
                        <a:buNone/>
                        <a:tabLst/>
                        <a:defRPr/>
                      </a:pPr>
                      <a:r>
                        <a:rPr lang="lt-LT" sz="3200" dirty="0">
                          <a:latin typeface="Arial" panose="020B0604020202020204" pitchFamily="34" charset="0"/>
                          <a:cs typeface="Arial" panose="020B0604020202020204" pitchFamily="34" charset="0"/>
                        </a:rPr>
                        <a:t>Internetinių žurnalų prenumerata</a:t>
                      </a:r>
                    </a:p>
                  </a:txBody>
                  <a:tcPr marL="11119" marR="11119" marT="11119" marB="0" anchor="b"/>
                </a:tc>
                <a:tc>
                  <a:txBody>
                    <a:bodyPr/>
                    <a:lstStyle/>
                    <a:p>
                      <a:pPr algn="ctr" fontAlgn="b"/>
                      <a:r>
                        <a:rPr lang="lt-LT" sz="3200" u="none" strike="noStrike" dirty="0">
                          <a:effectLst/>
                          <a:latin typeface="Arial" panose="020B0604020202020204" pitchFamily="34" charset="0"/>
                          <a:cs typeface="Arial" panose="020B0604020202020204" pitchFamily="34" charset="0"/>
                        </a:rPr>
                        <a:t>9,3</a:t>
                      </a:r>
                      <a:endParaRPr lang="lt-LT" sz="3200" b="0" i="0" u="none" strike="noStrike" dirty="0">
                        <a:solidFill>
                          <a:srgbClr val="000000"/>
                        </a:solidFill>
                        <a:effectLst/>
                        <a:latin typeface="Arial" panose="020B0604020202020204" pitchFamily="34" charset="0"/>
                        <a:cs typeface="Arial" panose="020B0604020202020204" pitchFamily="34" charset="0"/>
                      </a:endParaRPr>
                    </a:p>
                  </a:txBody>
                  <a:tcPr marL="11119" marR="11119" marT="11119" marB="0" anchor="b"/>
                </a:tc>
                <a:extLst>
                  <a:ext uri="{0D108BD9-81ED-4DB2-BD59-A6C34878D82A}">
                    <a16:rowId xmlns="" xmlns:a16="http://schemas.microsoft.com/office/drawing/2014/main" val="3154206992"/>
                  </a:ext>
                </a:extLst>
              </a:tr>
            </a:tbl>
          </a:graphicData>
        </a:graphic>
      </p:graphicFrame>
    </p:spTree>
    <p:extLst>
      <p:ext uri="{BB962C8B-B14F-4D97-AF65-F5344CB8AC3E}">
        <p14:creationId xmlns:p14="http://schemas.microsoft.com/office/powerpoint/2010/main" val="309424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31051C-8BBE-4DF1-93F0-83A7D75F20C3}"/>
              </a:ext>
            </a:extLst>
          </p:cNvPr>
          <p:cNvSpPr>
            <a:spLocks noGrp="1"/>
          </p:cNvSpPr>
          <p:nvPr>
            <p:ph type="title"/>
          </p:nvPr>
        </p:nvSpPr>
        <p:spPr>
          <a:xfrm>
            <a:off x="803031" y="365125"/>
            <a:ext cx="10515600" cy="1325563"/>
          </a:xfrm>
        </p:spPr>
        <p:txBody>
          <a:bodyPr>
            <a:normAutofit/>
          </a:bodyPr>
          <a:lstStyle/>
          <a:p>
            <a:r>
              <a:rPr lang="lt-LT" dirty="0"/>
              <a:t>Lietuviškos žiniasklaidos kaina</a:t>
            </a:r>
          </a:p>
        </p:txBody>
      </p:sp>
      <p:sp>
        <p:nvSpPr>
          <p:cNvPr id="3" name="Content Placeholder 2">
            <a:extLst>
              <a:ext uri="{FF2B5EF4-FFF2-40B4-BE49-F238E27FC236}">
                <a16:creationId xmlns="" xmlns:a16="http://schemas.microsoft.com/office/drawing/2014/main" id="{F2A5D9ED-5D7B-40F7-AEC5-97F3D8BF2F0F}"/>
              </a:ext>
            </a:extLst>
          </p:cNvPr>
          <p:cNvSpPr>
            <a:spLocks noGrp="1"/>
          </p:cNvSpPr>
          <p:nvPr>
            <p:ph idx="1"/>
          </p:nvPr>
        </p:nvSpPr>
        <p:spPr>
          <a:xfrm>
            <a:off x="814754" y="2047486"/>
            <a:ext cx="10515600" cy="4604773"/>
          </a:xfrm>
        </p:spPr>
        <p:txBody>
          <a:bodyPr/>
          <a:lstStyle/>
          <a:p>
            <a:pPr marL="0" indent="0">
              <a:buNone/>
            </a:pPr>
            <a:endParaRPr lang="lt-LT" dirty="0"/>
          </a:p>
          <a:p>
            <a:pPr marL="0" indent="0">
              <a:buNone/>
            </a:pPr>
            <a:r>
              <a:rPr lang="lt-LT" sz="3200" b="1" dirty="0">
                <a:latin typeface="Arial" panose="020B0604020202020204" pitchFamily="34" charset="0"/>
                <a:cs typeface="Arial" panose="020B0604020202020204" pitchFamily="34" charset="0"/>
              </a:rPr>
              <a:t>15min.lt </a:t>
            </a:r>
            <a:r>
              <a:rPr lang="lt-LT" sz="3200" dirty="0">
                <a:latin typeface="Arial" panose="020B0604020202020204" pitchFamily="34" charset="0"/>
                <a:cs typeface="Arial" panose="020B0604020202020204" pitchFamily="34" charset="0"/>
              </a:rPr>
              <a:t>– 4,99 EUR/mėn. </a:t>
            </a:r>
          </a:p>
          <a:p>
            <a:pPr marL="0" indent="0">
              <a:buNone/>
            </a:pPr>
            <a:r>
              <a:rPr lang="lt-LT" sz="3200" b="1" dirty="0">
                <a:latin typeface="Arial" panose="020B0604020202020204" pitchFamily="34" charset="0"/>
                <a:cs typeface="Arial" panose="020B0604020202020204" pitchFamily="34" charset="0"/>
              </a:rPr>
              <a:t>Delfi.lt </a:t>
            </a:r>
            <a:r>
              <a:rPr lang="lt-LT" sz="3200" dirty="0">
                <a:latin typeface="Arial" panose="020B0604020202020204" pitchFamily="34" charset="0"/>
                <a:cs typeface="Arial" panose="020B0604020202020204" pitchFamily="34" charset="0"/>
              </a:rPr>
              <a:t>– 4,49 EUR/mėn. </a:t>
            </a:r>
          </a:p>
          <a:p>
            <a:pPr marL="0" indent="0">
              <a:buNone/>
            </a:pPr>
            <a:r>
              <a:rPr lang="lt-LT" sz="3200" b="1" dirty="0">
                <a:latin typeface="Arial" panose="020B0604020202020204" pitchFamily="34" charset="0"/>
                <a:cs typeface="Arial" panose="020B0604020202020204" pitchFamily="34" charset="0"/>
              </a:rPr>
              <a:t>Vz.lt </a:t>
            </a:r>
            <a:r>
              <a:rPr lang="lt-LT" sz="3200" dirty="0">
                <a:latin typeface="Arial" panose="020B0604020202020204" pitchFamily="34" charset="0"/>
                <a:cs typeface="Arial" panose="020B0604020202020204" pitchFamily="34" charset="0"/>
              </a:rPr>
              <a:t>– 24,49 EUR/mėn. </a:t>
            </a:r>
          </a:p>
          <a:p>
            <a:endParaRPr lang="lt-LT" sz="3200" dirty="0">
              <a:latin typeface="Arial" panose="020B0604020202020204" pitchFamily="34" charset="0"/>
              <a:cs typeface="Arial" panose="020B0604020202020204" pitchFamily="34" charset="0"/>
            </a:endParaRPr>
          </a:p>
          <a:p>
            <a:pPr marL="0" indent="0">
              <a:buNone/>
            </a:pPr>
            <a:r>
              <a:rPr lang="en-GB" sz="3200" b="1" i="1" dirty="0">
                <a:latin typeface="Arial" panose="020B0604020202020204" pitchFamily="34" charset="0"/>
                <a:cs typeface="Arial" panose="020B0604020202020204" pitchFamily="34" charset="0"/>
              </a:rPr>
              <a:t>The Guardian </a:t>
            </a:r>
            <a:r>
              <a:rPr lang="lt-LT" sz="3200" dirty="0">
                <a:latin typeface="Arial" panose="020B0604020202020204" pitchFamily="34" charset="0"/>
                <a:cs typeface="Arial" panose="020B0604020202020204" pitchFamily="34" charset="0"/>
              </a:rPr>
              <a:t>prenumerata</a:t>
            </a:r>
            <a:r>
              <a:rPr lang="lt-LT" sz="3200" b="1" i="1" dirty="0">
                <a:latin typeface="Arial" panose="020B0604020202020204" pitchFamily="34" charset="0"/>
                <a:cs typeface="Arial" panose="020B0604020202020204" pitchFamily="34" charset="0"/>
              </a:rPr>
              <a:t> </a:t>
            </a:r>
            <a:r>
              <a:rPr lang="lt-LT" sz="3200" dirty="0">
                <a:latin typeface="Arial" panose="020B0604020202020204" pitchFamily="34" charset="0"/>
                <a:cs typeface="Arial" panose="020B0604020202020204" pitchFamily="34" charset="0"/>
              </a:rPr>
              <a:t>mėnesiui kainavo </a:t>
            </a:r>
            <a:br>
              <a:rPr lang="lt-LT" sz="3200" dirty="0">
                <a:latin typeface="Arial" panose="020B0604020202020204" pitchFamily="34" charset="0"/>
                <a:cs typeface="Arial" panose="020B0604020202020204" pitchFamily="34" charset="0"/>
              </a:rPr>
            </a:br>
            <a:r>
              <a:rPr lang="lt-LT" sz="3200" dirty="0">
                <a:latin typeface="Arial" panose="020B0604020202020204" pitchFamily="34" charset="0"/>
                <a:cs typeface="Arial" panose="020B0604020202020204" pitchFamily="34" charset="0"/>
              </a:rPr>
              <a:t>11,99 svarų sterlingų.</a:t>
            </a:r>
          </a:p>
        </p:txBody>
      </p:sp>
    </p:spTree>
    <p:extLst>
      <p:ext uri="{BB962C8B-B14F-4D97-AF65-F5344CB8AC3E}">
        <p14:creationId xmlns:p14="http://schemas.microsoft.com/office/powerpoint/2010/main" val="1258969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97110C-0EA8-45A6-8A9A-14E183313D3E}"/>
              </a:ext>
            </a:extLst>
          </p:cNvPr>
          <p:cNvSpPr>
            <a:spLocks noGrp="1"/>
          </p:cNvSpPr>
          <p:nvPr>
            <p:ph type="title"/>
          </p:nvPr>
        </p:nvSpPr>
        <p:spPr>
          <a:xfrm>
            <a:off x="2656840" y="2082312"/>
            <a:ext cx="6878320" cy="1486766"/>
          </a:xfrm>
        </p:spPr>
        <p:txBody>
          <a:bodyPr>
            <a:normAutofit/>
          </a:bodyPr>
          <a:lstStyle/>
          <a:p>
            <a:r>
              <a:rPr lang="lt-LT" dirty="0"/>
              <a:t>Ar esame gerai informuoti?</a:t>
            </a:r>
          </a:p>
        </p:txBody>
      </p:sp>
    </p:spTree>
    <p:extLst>
      <p:ext uri="{BB962C8B-B14F-4D97-AF65-F5344CB8AC3E}">
        <p14:creationId xmlns:p14="http://schemas.microsoft.com/office/powerpoint/2010/main" val="2158503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423740"/>
            <a:ext cx="11117580" cy="1325563"/>
          </a:xfrm>
        </p:spPr>
        <p:txBody>
          <a:bodyPr>
            <a:normAutofit fontScale="90000"/>
          </a:bodyPr>
          <a:lstStyle/>
          <a:p>
            <a:r>
              <a:rPr lang="lt-LT" sz="4400" b="1" dirty="0"/>
              <a:t>Kiek merginų mažas pajamas gaunančiose pasaulio šalyse baigia penktąją klasę? </a:t>
            </a:r>
            <a:r>
              <a:rPr lang="lt-LT" b="1" dirty="0"/>
              <a:t/>
            </a:r>
            <a:br>
              <a:rPr lang="lt-LT" b="1" dirty="0"/>
            </a:br>
            <a:endParaRPr lang="lt-LT" sz="2200" dirty="0">
              <a:solidFill>
                <a:schemeClr val="tx1"/>
              </a:solidFill>
            </a:endParaRPr>
          </a:p>
        </p:txBody>
      </p:sp>
      <p:sp>
        <p:nvSpPr>
          <p:cNvPr id="5" name="Turinio vietos rezervavimo ženklas 4">
            <a:extLst>
              <a:ext uri="{FF2B5EF4-FFF2-40B4-BE49-F238E27FC236}">
                <a16:creationId xmlns="" xmlns:a16="http://schemas.microsoft.com/office/drawing/2014/main" id="{BB8CB6FD-8A7F-2BC0-780E-64DBD41E0AB9}"/>
              </a:ext>
            </a:extLst>
          </p:cNvPr>
          <p:cNvSpPr>
            <a:spLocks noGrp="1"/>
          </p:cNvSpPr>
          <p:nvPr>
            <p:ph idx="1"/>
          </p:nvPr>
        </p:nvSpPr>
        <p:spPr>
          <a:xfrm>
            <a:off x="838200" y="2253227"/>
            <a:ext cx="10515600" cy="2330204"/>
          </a:xfrm>
        </p:spPr>
        <p:txBody>
          <a:bodyPr>
            <a:normAutofit/>
          </a:bodyPr>
          <a:lstStyle/>
          <a:p>
            <a:pPr marL="0" indent="0">
              <a:buNone/>
            </a:pPr>
            <a:r>
              <a:rPr lang="lt-LT" sz="3200" dirty="0">
                <a:solidFill>
                  <a:schemeClr val="tx1"/>
                </a:solidFill>
                <a:latin typeface="Arial" panose="020B0604020202020204" pitchFamily="34" charset="0"/>
                <a:cs typeface="Arial" panose="020B0604020202020204" pitchFamily="34" charset="0"/>
              </a:rPr>
              <a:t>Galimi atsakymai: </a:t>
            </a:r>
          </a:p>
          <a:p>
            <a:pPr marL="457200" indent="-457200">
              <a:buAutoNum type="alphaLcParenR"/>
            </a:pPr>
            <a:r>
              <a:rPr lang="lt-LT" sz="3200" dirty="0">
                <a:solidFill>
                  <a:schemeClr val="tx1"/>
                </a:solidFill>
                <a:latin typeface="Arial" panose="020B0604020202020204" pitchFamily="34" charset="0"/>
                <a:cs typeface="Arial" panose="020B0604020202020204" pitchFamily="34" charset="0"/>
              </a:rPr>
              <a:t>20 proc. </a:t>
            </a:r>
          </a:p>
          <a:p>
            <a:pPr marL="457200" indent="-457200">
              <a:buAutoNum type="alphaLcParenR"/>
            </a:pPr>
            <a:r>
              <a:rPr lang="lt-LT" sz="3200" dirty="0">
                <a:solidFill>
                  <a:schemeClr val="tx1"/>
                </a:solidFill>
                <a:latin typeface="Arial" panose="020B0604020202020204" pitchFamily="34" charset="0"/>
                <a:cs typeface="Arial" panose="020B0604020202020204" pitchFamily="34" charset="0"/>
              </a:rPr>
              <a:t>40 proc. </a:t>
            </a:r>
          </a:p>
          <a:p>
            <a:pPr marL="457200" indent="-457200">
              <a:buAutoNum type="alphaLcParenR"/>
            </a:pPr>
            <a:r>
              <a:rPr lang="lt-LT" sz="3200" dirty="0">
                <a:solidFill>
                  <a:schemeClr val="tx1"/>
                </a:solidFill>
                <a:latin typeface="Arial" panose="020B0604020202020204" pitchFamily="34" charset="0"/>
                <a:cs typeface="Arial" panose="020B0604020202020204" pitchFamily="34" charset="0"/>
              </a:rPr>
              <a:t>60 proc. </a:t>
            </a:r>
            <a:endParaRPr lang="lt-LT"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1660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1037570" cy="1325563"/>
          </a:xfrm>
        </p:spPr>
        <p:txBody>
          <a:bodyPr>
            <a:noAutofit/>
          </a:bodyPr>
          <a:lstStyle/>
          <a:p>
            <a:r>
              <a:rPr lang="lt-LT" sz="4000" b="1" dirty="0"/>
              <a:t>Kiek merginų mažas pajamas gaunančiose pasaulio šalyse baigia penktąją klasę? </a:t>
            </a:r>
            <a:endParaRPr lang="lt-LT" sz="4000" dirty="0">
              <a:solidFill>
                <a:schemeClr val="tx1"/>
              </a:solidFill>
            </a:endParaRPr>
          </a:p>
        </p:txBody>
      </p:sp>
      <p:pic>
        <p:nvPicPr>
          <p:cNvPr id="4" name="Turinio vietos rezervavimo ženklas 3"/>
          <p:cNvPicPr>
            <a:picLocks noGrp="1" noChangeAspect="1"/>
          </p:cNvPicPr>
          <p:nvPr>
            <p:ph idx="1"/>
          </p:nvPr>
        </p:nvPicPr>
        <p:blipFill rotWithShape="1">
          <a:blip r:embed="rId3"/>
          <a:srcRect t="21776"/>
          <a:stretch/>
        </p:blipFill>
        <p:spPr>
          <a:xfrm>
            <a:off x="-1542" y="2082184"/>
            <a:ext cx="12193542" cy="4405301"/>
          </a:xfrm>
          <a:prstGeom prst="rect">
            <a:avLst/>
          </a:prstGeom>
        </p:spPr>
      </p:pic>
    </p:spTree>
    <p:extLst>
      <p:ext uri="{BB962C8B-B14F-4D97-AF65-F5344CB8AC3E}">
        <p14:creationId xmlns:p14="http://schemas.microsoft.com/office/powerpoint/2010/main" val="184953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1220450" cy="1325563"/>
          </a:xfrm>
        </p:spPr>
        <p:txBody>
          <a:bodyPr>
            <a:normAutofit/>
          </a:bodyPr>
          <a:lstStyle/>
          <a:p>
            <a:r>
              <a:rPr lang="lt-LT" sz="4000" b="1" dirty="0"/>
              <a:t>Kur gyvena dauguma pasaulio gyventojų?</a:t>
            </a:r>
            <a:r>
              <a:rPr lang="en-US" sz="4000" b="1" dirty="0"/>
              <a:t> </a:t>
            </a:r>
            <a:endParaRPr lang="lt-LT" sz="4000" dirty="0"/>
          </a:p>
        </p:txBody>
      </p:sp>
      <p:sp>
        <p:nvSpPr>
          <p:cNvPr id="3" name="Turinio vietos rezervavimo ženklas 4">
            <a:extLst>
              <a:ext uri="{FF2B5EF4-FFF2-40B4-BE49-F238E27FC236}">
                <a16:creationId xmlns="" xmlns:a16="http://schemas.microsoft.com/office/drawing/2014/main" id="{D806F469-CE08-3624-4568-DB41D032EB6F}"/>
              </a:ext>
            </a:extLst>
          </p:cNvPr>
          <p:cNvSpPr>
            <a:spLocks noGrp="1"/>
          </p:cNvSpPr>
          <p:nvPr>
            <p:ph idx="1"/>
          </p:nvPr>
        </p:nvSpPr>
        <p:spPr>
          <a:xfrm>
            <a:off x="838200" y="2253227"/>
            <a:ext cx="10515600" cy="2330204"/>
          </a:xfrm>
        </p:spPr>
        <p:txBody>
          <a:bodyPr>
            <a:normAutofit/>
          </a:bodyPr>
          <a:lstStyle/>
          <a:p>
            <a:pPr marL="0" indent="0">
              <a:buNone/>
            </a:pPr>
            <a:r>
              <a:rPr lang="lt-LT" sz="3200" dirty="0">
                <a:solidFill>
                  <a:schemeClr val="tx1"/>
                </a:solidFill>
                <a:latin typeface="Arial" panose="020B0604020202020204" pitchFamily="34" charset="0"/>
                <a:cs typeface="Arial" panose="020B0604020202020204" pitchFamily="34" charset="0"/>
              </a:rPr>
              <a:t>Galimi atsakymai: </a:t>
            </a:r>
          </a:p>
          <a:p>
            <a:pPr marL="514350" indent="-514350">
              <a:buAutoNum type="alphaLcParenR"/>
            </a:pPr>
            <a:r>
              <a:rPr lang="lt-LT" sz="3200" dirty="0">
                <a:solidFill>
                  <a:schemeClr val="tx1"/>
                </a:solidFill>
                <a:latin typeface="Arial" panose="020B0604020202020204" pitchFamily="34" charset="0"/>
                <a:cs typeface="Arial" panose="020B0604020202020204" pitchFamily="34" charset="0"/>
              </a:rPr>
              <a:t>vidutines pajamas gaunančiose šalyse</a:t>
            </a:r>
          </a:p>
          <a:p>
            <a:pPr marL="514350" indent="-514350">
              <a:buAutoNum type="alphaLcParenR"/>
            </a:pPr>
            <a:r>
              <a:rPr lang="lt-LT" sz="3200" dirty="0">
                <a:solidFill>
                  <a:schemeClr val="tx1"/>
                </a:solidFill>
                <a:latin typeface="Arial" panose="020B0604020202020204" pitchFamily="34" charset="0"/>
                <a:cs typeface="Arial" panose="020B0604020202020204" pitchFamily="34" charset="0"/>
              </a:rPr>
              <a:t>aukštas pajamas gaunančiose šalyse</a:t>
            </a:r>
          </a:p>
          <a:p>
            <a:pPr marL="514350" indent="-514350">
              <a:buAutoNum type="alphaLcParenR"/>
            </a:pPr>
            <a:r>
              <a:rPr lang="lt-LT" sz="3200" dirty="0">
                <a:solidFill>
                  <a:schemeClr val="tx1"/>
                </a:solidFill>
                <a:latin typeface="Arial" panose="020B0604020202020204" pitchFamily="34" charset="0"/>
                <a:cs typeface="Arial" panose="020B0604020202020204" pitchFamily="34" charset="0"/>
              </a:rPr>
              <a:t>žemas pajamas gaunančiose šalyse.</a:t>
            </a:r>
          </a:p>
        </p:txBody>
      </p:sp>
    </p:spTree>
    <p:extLst>
      <p:ext uri="{BB962C8B-B14F-4D97-AF65-F5344CB8AC3E}">
        <p14:creationId xmlns:p14="http://schemas.microsoft.com/office/powerpoint/2010/main" val="1873890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900410" cy="1325563"/>
          </a:xfrm>
        </p:spPr>
        <p:txBody>
          <a:bodyPr>
            <a:normAutofit/>
          </a:bodyPr>
          <a:lstStyle/>
          <a:p>
            <a:r>
              <a:rPr lang="lt-LT" sz="4000" b="1" dirty="0"/>
              <a:t>Kur gyvena dauguma pasaulio gyventojų?</a:t>
            </a:r>
            <a:r>
              <a:rPr lang="en-US" sz="4000" b="1" dirty="0"/>
              <a:t> </a:t>
            </a:r>
            <a:endParaRPr lang="lt-LT" sz="4000" dirty="0"/>
          </a:p>
        </p:txBody>
      </p:sp>
      <p:pic>
        <p:nvPicPr>
          <p:cNvPr id="5" name="Paveikslėlis 4"/>
          <p:cNvPicPr>
            <a:picLocks noChangeAspect="1"/>
          </p:cNvPicPr>
          <p:nvPr/>
        </p:nvPicPr>
        <p:blipFill rotWithShape="1">
          <a:blip r:embed="rId3"/>
          <a:srcRect t="21597"/>
          <a:stretch/>
        </p:blipFill>
        <p:spPr>
          <a:xfrm>
            <a:off x="13664" y="2099354"/>
            <a:ext cx="12189763" cy="4486825"/>
          </a:xfrm>
          <a:prstGeom prst="rect">
            <a:avLst/>
          </a:prstGeom>
        </p:spPr>
      </p:pic>
    </p:spTree>
    <p:extLst>
      <p:ext uri="{BB962C8B-B14F-4D97-AF65-F5344CB8AC3E}">
        <p14:creationId xmlns:p14="http://schemas.microsoft.com/office/powerpoint/2010/main" val="1961927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sz="3600" b="1" dirty="0"/>
              <a:t>Per pastaruosius 20 metų ypač skurdžiai gyvenančių žmonių dalis visame pasaulyje...?</a:t>
            </a:r>
            <a:r>
              <a:rPr lang="en-US" sz="3600" b="1" dirty="0"/>
              <a:t> </a:t>
            </a:r>
            <a:endParaRPr lang="lt-LT" sz="2400" dirty="0">
              <a:solidFill>
                <a:schemeClr val="tx1"/>
              </a:solidFill>
            </a:endParaRPr>
          </a:p>
        </p:txBody>
      </p:sp>
      <p:sp>
        <p:nvSpPr>
          <p:cNvPr id="3" name="Turinio vietos rezervavimo ženklas 4">
            <a:extLst>
              <a:ext uri="{FF2B5EF4-FFF2-40B4-BE49-F238E27FC236}">
                <a16:creationId xmlns="" xmlns:a16="http://schemas.microsoft.com/office/drawing/2014/main" id="{7344CA28-F8BE-7F2B-ED2A-0EC69BC3CD3E}"/>
              </a:ext>
            </a:extLst>
          </p:cNvPr>
          <p:cNvSpPr>
            <a:spLocks noGrp="1"/>
          </p:cNvSpPr>
          <p:nvPr>
            <p:ph idx="1"/>
          </p:nvPr>
        </p:nvSpPr>
        <p:spPr>
          <a:xfrm>
            <a:off x="838200" y="2253227"/>
            <a:ext cx="10515600" cy="2330204"/>
          </a:xfrm>
        </p:spPr>
        <p:txBody>
          <a:bodyPr>
            <a:normAutofit/>
          </a:bodyPr>
          <a:lstStyle/>
          <a:p>
            <a:pPr marL="0" indent="0">
              <a:buNone/>
            </a:pPr>
            <a:r>
              <a:rPr lang="lt-LT" sz="3200" dirty="0">
                <a:solidFill>
                  <a:schemeClr val="tx1"/>
                </a:solidFill>
                <a:latin typeface="Arial" panose="020B0604020202020204" pitchFamily="34" charset="0"/>
                <a:cs typeface="Arial" panose="020B0604020202020204" pitchFamily="34" charset="0"/>
              </a:rPr>
              <a:t>Galimi atsakymai: </a:t>
            </a:r>
          </a:p>
          <a:p>
            <a:pPr marL="514350" indent="-514350">
              <a:buAutoNum type="alphaLcParenR"/>
            </a:pPr>
            <a:r>
              <a:rPr lang="lt-LT" sz="3200" dirty="0">
                <a:solidFill>
                  <a:schemeClr val="tx1"/>
                </a:solidFill>
                <a:latin typeface="Arial" panose="020B0604020202020204" pitchFamily="34" charset="0"/>
                <a:cs typeface="Arial" panose="020B0604020202020204" pitchFamily="34" charset="0"/>
              </a:rPr>
              <a:t>s</a:t>
            </a:r>
            <a:r>
              <a:rPr lang="en-US" sz="3200" dirty="0" err="1">
                <a:solidFill>
                  <a:schemeClr val="tx1"/>
                </a:solidFill>
                <a:latin typeface="Arial" panose="020B0604020202020204" pitchFamily="34" charset="0"/>
                <a:cs typeface="Arial" panose="020B0604020202020204" pitchFamily="34" charset="0"/>
              </a:rPr>
              <a:t>uma</a:t>
            </a:r>
            <a:r>
              <a:rPr lang="lt-LT" sz="3200" dirty="0" err="1">
                <a:solidFill>
                  <a:schemeClr val="tx1"/>
                </a:solidFill>
                <a:latin typeface="Arial" panose="020B0604020202020204" pitchFamily="34" charset="0"/>
                <a:cs typeface="Arial" panose="020B0604020202020204" pitchFamily="34" charset="0"/>
              </a:rPr>
              <a:t>žėjo</a:t>
            </a:r>
            <a:r>
              <a:rPr lang="lt-LT" sz="3200" dirty="0">
                <a:solidFill>
                  <a:schemeClr val="tx1"/>
                </a:solidFill>
                <a:latin typeface="Arial" panose="020B0604020202020204" pitchFamily="34" charset="0"/>
                <a:cs typeface="Arial" panose="020B0604020202020204" pitchFamily="34" charset="0"/>
              </a:rPr>
              <a:t> beveik per pusę</a:t>
            </a:r>
          </a:p>
          <a:p>
            <a:pPr marL="514350" indent="-514350">
              <a:buAutoNum type="alphaLcParenR"/>
            </a:pPr>
            <a:r>
              <a:rPr lang="lt-LT" sz="3200" dirty="0">
                <a:solidFill>
                  <a:schemeClr val="tx1"/>
                </a:solidFill>
                <a:latin typeface="Arial" panose="020B0604020202020204" pitchFamily="34" charset="0"/>
                <a:cs typeface="Arial" panose="020B0604020202020204" pitchFamily="34" charset="0"/>
              </a:rPr>
              <a:t>išliko tokia pat</a:t>
            </a:r>
          </a:p>
          <a:p>
            <a:pPr marL="514350" indent="-514350">
              <a:buAutoNum type="alphaLcParenR"/>
            </a:pPr>
            <a:r>
              <a:rPr lang="lt-LT" sz="3200" dirty="0">
                <a:solidFill>
                  <a:schemeClr val="tx1"/>
                </a:solidFill>
                <a:latin typeface="Arial" panose="020B0604020202020204" pitchFamily="34" charset="0"/>
                <a:cs typeface="Arial" panose="020B0604020202020204" pitchFamily="34" charset="0"/>
              </a:rPr>
              <a:t>padidėjo</a:t>
            </a:r>
          </a:p>
        </p:txBody>
      </p:sp>
    </p:spTree>
    <p:extLst>
      <p:ext uri="{BB962C8B-B14F-4D97-AF65-F5344CB8AC3E}">
        <p14:creationId xmlns:p14="http://schemas.microsoft.com/office/powerpoint/2010/main" val="492820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sz="3600" b="1" dirty="0"/>
              <a:t>Per pastaruosius 20 metų ypač skurdžiai gyvenančių žmonių dalis visame pasaulyje...?</a:t>
            </a:r>
            <a:r>
              <a:rPr lang="en-US" sz="3600" b="1" dirty="0"/>
              <a:t> </a:t>
            </a:r>
            <a:endParaRPr lang="lt-LT" sz="2400" dirty="0">
              <a:solidFill>
                <a:schemeClr val="tx1"/>
              </a:solidFill>
            </a:endParaRPr>
          </a:p>
        </p:txBody>
      </p:sp>
      <p:pic>
        <p:nvPicPr>
          <p:cNvPr id="5" name="Paveikslėlis 4"/>
          <p:cNvPicPr>
            <a:picLocks noChangeAspect="1"/>
          </p:cNvPicPr>
          <p:nvPr/>
        </p:nvPicPr>
        <p:blipFill rotWithShape="1">
          <a:blip r:embed="rId3"/>
          <a:srcRect t="22476"/>
          <a:stretch/>
        </p:blipFill>
        <p:spPr>
          <a:xfrm>
            <a:off x="-1" y="2053660"/>
            <a:ext cx="12192001" cy="4506384"/>
          </a:xfrm>
          <a:prstGeom prst="rect">
            <a:avLst/>
          </a:prstGeom>
        </p:spPr>
      </p:pic>
    </p:spTree>
    <p:extLst>
      <p:ext uri="{BB962C8B-B14F-4D97-AF65-F5344CB8AC3E}">
        <p14:creationId xmlns:p14="http://schemas.microsoft.com/office/powerpoint/2010/main" val="1270160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03031" y="365125"/>
            <a:ext cx="10515600" cy="1325563"/>
          </a:xfrm>
        </p:spPr>
        <p:txBody>
          <a:bodyPr/>
          <a:lstStyle/>
          <a:p>
            <a:r>
              <a:rPr lang="lt-LT" dirty="0"/>
              <a:t>Kodėl?</a:t>
            </a:r>
          </a:p>
        </p:txBody>
      </p:sp>
      <p:sp>
        <p:nvSpPr>
          <p:cNvPr id="3" name="Turinio vietos rezervavimo ženklas 2"/>
          <p:cNvSpPr>
            <a:spLocks noGrp="1"/>
          </p:cNvSpPr>
          <p:nvPr>
            <p:ph idx="1"/>
          </p:nvPr>
        </p:nvSpPr>
        <p:spPr>
          <a:xfrm>
            <a:off x="814754" y="2253227"/>
            <a:ext cx="10515600" cy="3290324"/>
          </a:xfrm>
        </p:spPr>
        <p:txBody>
          <a:bodyPr>
            <a:normAutofit/>
          </a:bodyPr>
          <a:lstStyle/>
          <a:p>
            <a:r>
              <a:rPr lang="lt-LT" sz="3200" dirty="0">
                <a:latin typeface="Arial" panose="020B0604020202020204" pitchFamily="34" charset="0"/>
                <a:cs typeface="Arial" panose="020B0604020202020204" pitchFamily="34" charset="0"/>
              </a:rPr>
              <a:t>Kodėl žmonės atsakinėja prasčiau nei šimpanzės?</a:t>
            </a:r>
          </a:p>
          <a:p>
            <a:r>
              <a:rPr lang="lt-LT" sz="3200" dirty="0">
                <a:latin typeface="Arial" panose="020B0604020202020204" pitchFamily="34" charset="0"/>
                <a:cs typeface="Arial" panose="020B0604020202020204" pitchFamily="34" charset="0"/>
              </a:rPr>
              <a:t>Blogiau nei tiesiog spėliodami?</a:t>
            </a:r>
          </a:p>
          <a:p>
            <a:endParaRPr lang="lt-LT" sz="3200" dirty="0">
              <a:latin typeface="Arial" panose="020B0604020202020204" pitchFamily="34" charset="0"/>
              <a:cs typeface="Arial" panose="020B0604020202020204" pitchFamily="34" charset="0"/>
            </a:endParaRPr>
          </a:p>
          <a:p>
            <a:pPr marL="0" indent="0">
              <a:buNone/>
            </a:pPr>
            <a:r>
              <a:rPr lang="lt-LT" sz="3200" dirty="0">
                <a:latin typeface="Arial" panose="020B0604020202020204" pitchFamily="34" charset="0"/>
                <a:cs typeface="Arial" panose="020B0604020202020204" pitchFamily="34" charset="0"/>
              </a:rPr>
              <a:t>Išankstinės nuostatos! </a:t>
            </a:r>
          </a:p>
        </p:txBody>
      </p:sp>
    </p:spTree>
    <p:extLst>
      <p:ext uri="{BB962C8B-B14F-4D97-AF65-F5344CB8AC3E}">
        <p14:creationId xmlns:p14="http://schemas.microsoft.com/office/powerpoint/2010/main" val="3188318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Statistika</a:t>
            </a:r>
          </a:p>
        </p:txBody>
      </p:sp>
      <p:sp>
        <p:nvSpPr>
          <p:cNvPr id="3" name="Turinio vietos rezervavimo ženklas 2"/>
          <p:cNvSpPr>
            <a:spLocks noGrp="1"/>
          </p:cNvSpPr>
          <p:nvPr>
            <p:ph idx="1"/>
          </p:nvPr>
        </p:nvSpPr>
        <p:spPr>
          <a:xfrm>
            <a:off x="814754" y="2253226"/>
            <a:ext cx="10515600" cy="4604773"/>
          </a:xfrm>
        </p:spPr>
        <p:txBody>
          <a:bodyPr>
            <a:normAutofit/>
          </a:bodyPr>
          <a:lstStyle/>
          <a:p>
            <a:r>
              <a:rPr lang="lt-LT" sz="3200" dirty="0">
                <a:latin typeface="Arial" panose="020B0604020202020204" pitchFamily="34" charset="0"/>
                <a:cs typeface="Arial" panose="020B0604020202020204" pitchFamily="34" charset="0"/>
              </a:rPr>
              <a:t>Statistiniai faktai žmonėms svetimi.</a:t>
            </a:r>
          </a:p>
          <a:p>
            <a:r>
              <a:rPr lang="lt-LT" sz="3200" dirty="0">
                <a:latin typeface="Arial" panose="020B0604020202020204" pitchFamily="34" charset="0"/>
                <a:cs typeface="Arial" panose="020B0604020202020204" pitchFamily="34" charset="0"/>
              </a:rPr>
              <a:t>Žmonės pasaulį supranta pagal savo patirtį. </a:t>
            </a:r>
          </a:p>
          <a:p>
            <a:r>
              <a:rPr lang="lt-LT" sz="3200" dirty="0">
                <a:latin typeface="Arial" panose="020B0604020202020204" pitchFamily="34" charset="0"/>
                <a:cs typeface="Arial" panose="020B0604020202020204" pitchFamily="34" charset="0"/>
              </a:rPr>
              <a:t>Žiniasklaida rodo keistus dalykus ir greitus pokyčius. </a:t>
            </a:r>
          </a:p>
          <a:p>
            <a:r>
              <a:rPr lang="lt-LT" sz="3200" dirty="0">
                <a:latin typeface="Arial" panose="020B0604020202020204" pitchFamily="34" charset="0"/>
                <a:cs typeface="Arial" panose="020B0604020202020204" pitchFamily="34" charset="0"/>
              </a:rPr>
              <a:t>Lėti ir pastovūs pokyčiai dėmesio nesulaukia. </a:t>
            </a:r>
          </a:p>
          <a:p>
            <a:pPr marL="0" indent="0">
              <a:buNone/>
            </a:pPr>
            <a:endParaRPr lang="lt-LT" dirty="0"/>
          </a:p>
        </p:txBody>
      </p:sp>
    </p:spTree>
    <p:extLst>
      <p:ext uri="{BB962C8B-B14F-4D97-AF65-F5344CB8AC3E}">
        <p14:creationId xmlns:p14="http://schemas.microsoft.com/office/powerpoint/2010/main" val="754684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F12116-8FFD-4A86-98CA-B28D136538F7}"/>
              </a:ext>
            </a:extLst>
          </p:cNvPr>
          <p:cNvSpPr>
            <a:spLocks noGrp="1"/>
          </p:cNvSpPr>
          <p:nvPr>
            <p:ph type="title"/>
          </p:nvPr>
        </p:nvSpPr>
        <p:spPr/>
        <p:txBody>
          <a:bodyPr/>
          <a:lstStyle/>
          <a:p>
            <a:r>
              <a:rPr lang="lt-LT" dirty="0"/>
              <a:t>Ar ateityje bus geriau?</a:t>
            </a:r>
          </a:p>
        </p:txBody>
      </p:sp>
      <p:sp>
        <p:nvSpPr>
          <p:cNvPr id="3" name="Content Placeholder 2">
            <a:extLst>
              <a:ext uri="{FF2B5EF4-FFF2-40B4-BE49-F238E27FC236}">
                <a16:creationId xmlns="" xmlns:a16="http://schemas.microsoft.com/office/drawing/2014/main" id="{FA22A0AF-FE1D-4C86-9C59-A2DA38BAE857}"/>
              </a:ext>
            </a:extLst>
          </p:cNvPr>
          <p:cNvSpPr>
            <a:spLocks noGrp="1"/>
          </p:cNvSpPr>
          <p:nvPr>
            <p:ph idx="1"/>
          </p:nvPr>
        </p:nvSpPr>
        <p:spPr/>
        <p:txBody>
          <a:bodyPr/>
          <a:lstStyle/>
          <a:p>
            <a:r>
              <a:rPr lang="lt-LT" sz="3200" dirty="0">
                <a:latin typeface="Arial" panose="020B0604020202020204" pitchFamily="34" charset="0"/>
                <a:cs typeface="Arial" panose="020B0604020202020204" pitchFamily="34" charset="0"/>
              </a:rPr>
              <a:t>35 proc. </a:t>
            </a:r>
            <a:r>
              <a:rPr lang="lt-LT" sz="3200" i="1" dirty="0">
                <a:latin typeface="Arial" panose="020B0604020202020204" pitchFamily="34" charset="0"/>
                <a:cs typeface="Arial" panose="020B0604020202020204" pitchFamily="34" charset="0"/>
              </a:rPr>
              <a:t>TikTok</a:t>
            </a:r>
            <a:r>
              <a:rPr lang="lt-LT" sz="3200" dirty="0">
                <a:latin typeface="Arial" panose="020B0604020202020204" pitchFamily="34" charset="0"/>
                <a:cs typeface="Arial" panose="020B0604020202020204" pitchFamily="34" charset="0"/>
              </a:rPr>
              <a:t> vartotojų žiūrėjo mažiau televizijos.</a:t>
            </a:r>
          </a:p>
          <a:p>
            <a:r>
              <a:rPr lang="lt-LT" sz="3200" i="1" dirty="0">
                <a:latin typeface="Arial" panose="020B0604020202020204" pitchFamily="34" charset="0"/>
                <a:cs typeface="Arial" panose="020B0604020202020204" pitchFamily="34" charset="0"/>
              </a:rPr>
              <a:t>TikTok</a:t>
            </a:r>
            <a:r>
              <a:rPr lang="lt-LT" sz="3200" dirty="0">
                <a:latin typeface="Arial" panose="020B0604020202020204" pitchFamily="34" charset="0"/>
                <a:cs typeface="Arial" panose="020B0604020202020204" pitchFamily="34" charset="0"/>
              </a:rPr>
              <a:t> yra naudojamas kaip vienintelis kanalas.</a:t>
            </a:r>
          </a:p>
          <a:p>
            <a:r>
              <a:rPr lang="lt-LT" sz="3200" dirty="0">
                <a:latin typeface="Arial" panose="020B0604020202020204" pitchFamily="34" charset="0"/>
                <a:cs typeface="Arial" panose="020B0604020202020204" pitchFamily="34" charset="0"/>
              </a:rPr>
              <a:t>Jaunimo </a:t>
            </a:r>
            <a:r>
              <a:rPr lang="lt-LT" sz="3200" i="1" dirty="0">
                <a:latin typeface="Arial" panose="020B0604020202020204" pitchFamily="34" charset="0"/>
                <a:cs typeface="Arial" panose="020B0604020202020204" pitchFamily="34" charset="0"/>
              </a:rPr>
              <a:t>TikTok</a:t>
            </a:r>
            <a:r>
              <a:rPr lang="lt-LT" sz="3200" dirty="0">
                <a:latin typeface="Arial" panose="020B0604020202020204" pitchFamily="34" charset="0"/>
                <a:cs typeface="Arial" panose="020B0604020202020204" pitchFamily="34" charset="0"/>
              </a:rPr>
              <a:t> praleidžiamas laikas auga.</a:t>
            </a:r>
          </a:p>
          <a:p>
            <a:r>
              <a:rPr lang="lt-LT" sz="3200" i="1" dirty="0">
                <a:latin typeface="Arial" panose="020B0604020202020204" pitchFamily="34" charset="0"/>
                <a:cs typeface="Arial" panose="020B0604020202020204" pitchFamily="34" charset="0"/>
              </a:rPr>
              <a:t>Facebook</a:t>
            </a:r>
            <a:r>
              <a:rPr lang="lt-LT" sz="3200" dirty="0">
                <a:latin typeface="Arial" panose="020B0604020202020204" pitchFamily="34" charset="0"/>
                <a:cs typeface="Arial" panose="020B0604020202020204" pitchFamily="34" charset="0"/>
              </a:rPr>
              <a:t> tinkle jaunimo mažėja.</a:t>
            </a:r>
          </a:p>
          <a:p>
            <a:endParaRPr lang="lt-LT" dirty="0"/>
          </a:p>
        </p:txBody>
      </p:sp>
    </p:spTree>
    <p:extLst>
      <p:ext uri="{BB962C8B-B14F-4D97-AF65-F5344CB8AC3E}">
        <p14:creationId xmlns:p14="http://schemas.microsoft.com/office/powerpoint/2010/main" val="1919734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48E30C-EBF3-4891-8B21-E86F7F2C923D}"/>
              </a:ext>
            </a:extLst>
          </p:cNvPr>
          <p:cNvSpPr>
            <a:spLocks noGrp="1"/>
          </p:cNvSpPr>
          <p:nvPr>
            <p:ph type="title"/>
          </p:nvPr>
        </p:nvSpPr>
        <p:spPr/>
        <p:txBody>
          <a:bodyPr>
            <a:normAutofit/>
          </a:bodyPr>
          <a:lstStyle/>
          <a:p>
            <a:r>
              <a:rPr lang="lt-LT" dirty="0"/>
              <a:t>Susižinojimo higiena</a:t>
            </a:r>
          </a:p>
        </p:txBody>
      </p:sp>
    </p:spTree>
    <p:extLst>
      <p:ext uri="{BB962C8B-B14F-4D97-AF65-F5344CB8AC3E}">
        <p14:creationId xmlns:p14="http://schemas.microsoft.com/office/powerpoint/2010/main" val="1136551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174CA8-3F82-4A4D-982A-8CB8F779DA59}"/>
              </a:ext>
            </a:extLst>
          </p:cNvPr>
          <p:cNvSpPr>
            <a:spLocks noGrp="1"/>
          </p:cNvSpPr>
          <p:nvPr>
            <p:ph type="title"/>
          </p:nvPr>
        </p:nvSpPr>
        <p:spPr/>
        <p:txBody>
          <a:bodyPr/>
          <a:lstStyle/>
          <a:p>
            <a:r>
              <a:rPr lang="lt-LT" dirty="0"/>
              <a:t>Išmanusis telefonas</a:t>
            </a:r>
          </a:p>
        </p:txBody>
      </p:sp>
      <p:sp>
        <p:nvSpPr>
          <p:cNvPr id="3" name="Content Placeholder 2">
            <a:extLst>
              <a:ext uri="{FF2B5EF4-FFF2-40B4-BE49-F238E27FC236}">
                <a16:creationId xmlns="" xmlns:a16="http://schemas.microsoft.com/office/drawing/2014/main" id="{AA117DEA-0284-401C-83A1-627E2A1F8656}"/>
              </a:ext>
            </a:extLst>
          </p:cNvPr>
          <p:cNvSpPr>
            <a:spLocks noGrp="1"/>
          </p:cNvSpPr>
          <p:nvPr>
            <p:ph idx="1"/>
          </p:nvPr>
        </p:nvSpPr>
        <p:spPr/>
        <p:txBody>
          <a:bodyPr/>
          <a:lstStyle/>
          <a:p>
            <a:r>
              <a:rPr lang="lt-LT" sz="3200" dirty="0">
                <a:solidFill>
                  <a:schemeClr val="tx1"/>
                </a:solidFill>
                <a:latin typeface="Arial" panose="020B0604020202020204" pitchFamily="34" charset="0"/>
                <a:cs typeface="Arial" panose="020B0604020202020204" pitchFamily="34" charset="0"/>
              </a:rPr>
              <a:t>Kokioms veikloms skiriate daugiausia laiko?</a:t>
            </a:r>
          </a:p>
          <a:p>
            <a:r>
              <a:rPr lang="lt-LT" sz="3200" dirty="0">
                <a:solidFill>
                  <a:schemeClr val="tx1"/>
                </a:solidFill>
                <a:latin typeface="Arial" panose="020B0604020202020204" pitchFamily="34" charset="0"/>
                <a:cs typeface="Arial" panose="020B0604020202020204" pitchFamily="34" charset="0"/>
              </a:rPr>
              <a:t>Kiek nustebino skiriamas laikas? </a:t>
            </a:r>
          </a:p>
          <a:p>
            <a:r>
              <a:rPr lang="lt-LT" sz="3200" dirty="0">
                <a:solidFill>
                  <a:schemeClr val="tx1"/>
                </a:solidFill>
                <a:latin typeface="Arial" panose="020B0604020202020204" pitchFamily="34" charset="0"/>
                <a:cs typeface="Arial" panose="020B0604020202020204" pitchFamily="34" charset="0"/>
              </a:rPr>
              <a:t>Kiek lengva sekti laiką, kurį praleidžiame telefone? </a:t>
            </a:r>
          </a:p>
          <a:p>
            <a:r>
              <a:rPr lang="lt-LT" sz="3200" dirty="0">
                <a:solidFill>
                  <a:schemeClr val="tx1"/>
                </a:solidFill>
                <a:latin typeface="Arial" panose="020B0604020202020204" pitchFamily="34" charset="0"/>
                <a:cs typeface="Arial" panose="020B0604020202020204" pitchFamily="34" charset="0"/>
              </a:rPr>
              <a:t>Kaip skirti mažiau laiko tiesiog naršymui? </a:t>
            </a:r>
          </a:p>
          <a:p>
            <a:pPr marL="0" indent="0">
              <a:buClrTx/>
              <a:buNone/>
            </a:pPr>
            <a:endParaRPr lang="lt-LT" dirty="0">
              <a:solidFill>
                <a:schemeClr val="tx1"/>
              </a:solidFill>
            </a:endParaRPr>
          </a:p>
          <a:p>
            <a:pPr marL="457200" indent="-457200">
              <a:buClrTx/>
              <a:buFont typeface="+mj-lt"/>
              <a:buAutoNum type="alphaLcPeriod"/>
            </a:pPr>
            <a:endParaRPr lang="lt-LT" dirty="0">
              <a:solidFill>
                <a:schemeClr val="tx1"/>
              </a:solidFill>
            </a:endParaRPr>
          </a:p>
        </p:txBody>
      </p:sp>
    </p:spTree>
    <p:extLst>
      <p:ext uri="{BB962C8B-B14F-4D97-AF65-F5344CB8AC3E}">
        <p14:creationId xmlns:p14="http://schemas.microsoft.com/office/powerpoint/2010/main" val="157451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41022A-3D57-4233-97DF-DABB2FF1D9C7}"/>
              </a:ext>
            </a:extLst>
          </p:cNvPr>
          <p:cNvSpPr>
            <a:spLocks noGrp="1"/>
          </p:cNvSpPr>
          <p:nvPr>
            <p:ph type="title"/>
          </p:nvPr>
        </p:nvSpPr>
        <p:spPr/>
        <p:txBody>
          <a:bodyPr/>
          <a:lstStyle/>
          <a:p>
            <a:r>
              <a:rPr lang="lt-LT" dirty="0"/>
              <a:t>Panagrinėkite</a:t>
            </a:r>
          </a:p>
        </p:txBody>
      </p:sp>
      <p:sp>
        <p:nvSpPr>
          <p:cNvPr id="3" name="Content Placeholder 2">
            <a:extLst>
              <a:ext uri="{FF2B5EF4-FFF2-40B4-BE49-F238E27FC236}">
                <a16:creationId xmlns="" xmlns:a16="http://schemas.microsoft.com/office/drawing/2014/main" id="{8A68D4FB-4010-4790-B63A-C655BAF61AFA}"/>
              </a:ext>
            </a:extLst>
          </p:cNvPr>
          <p:cNvSpPr>
            <a:spLocks noGrp="1"/>
          </p:cNvSpPr>
          <p:nvPr>
            <p:ph idx="1"/>
          </p:nvPr>
        </p:nvSpPr>
        <p:spPr/>
        <p:txBody>
          <a:bodyPr>
            <a:normAutofit/>
          </a:bodyPr>
          <a:lstStyle/>
          <a:p>
            <a:r>
              <a:rPr lang="lt-LT" sz="3200" dirty="0">
                <a:solidFill>
                  <a:schemeClr val="tx1"/>
                </a:solidFill>
                <a:latin typeface="Arial" panose="020B0604020202020204" pitchFamily="34" charset="0"/>
                <a:cs typeface="Arial" panose="020B0604020202020204" pitchFamily="34" charset="0"/>
              </a:rPr>
              <a:t>Panaršykite savo socialinių medijų paskyrose ir peržiūrėkite 20 įrašų.</a:t>
            </a:r>
          </a:p>
          <a:p>
            <a:r>
              <a:rPr lang="lt-LT" sz="3200" dirty="0">
                <a:solidFill>
                  <a:schemeClr val="tx1"/>
                </a:solidFill>
                <a:latin typeface="Arial" panose="020B0604020202020204" pitchFamily="34" charset="0"/>
                <a:cs typeface="Arial" panose="020B0604020202020204" pitchFamily="34" charset="0"/>
              </a:rPr>
              <a:t>Pasižymėkite, kiek iš tų žinučių buvo naujiena.</a:t>
            </a:r>
          </a:p>
          <a:p>
            <a:r>
              <a:rPr lang="lt-LT" sz="3200" dirty="0">
                <a:solidFill>
                  <a:schemeClr val="tx1"/>
                </a:solidFill>
                <a:latin typeface="Arial" panose="020B0604020202020204" pitchFamily="34" charset="0"/>
                <a:cs typeface="Arial" panose="020B0604020202020204" pitchFamily="34" charset="0"/>
              </a:rPr>
              <a:t>Apskaičiuokite naršymo efektyvumo koeficientą. </a:t>
            </a:r>
          </a:p>
          <a:p>
            <a:pPr marL="0" indent="0">
              <a:buNone/>
            </a:pPr>
            <a:endParaRPr lang="en-US" sz="3200" dirty="0">
              <a:solidFill>
                <a:schemeClr val="tx1"/>
              </a:solidFill>
              <a:latin typeface="Arial" panose="020B0604020202020204" pitchFamily="34" charset="0"/>
              <a:cs typeface="Arial" panose="020B0604020202020204" pitchFamily="34" charset="0"/>
            </a:endParaRPr>
          </a:p>
          <a:p>
            <a:pPr marL="0" indent="0">
              <a:buNone/>
            </a:pPr>
            <a:r>
              <a:rPr lang="lt-LT" sz="3200" b="1" dirty="0">
                <a:solidFill>
                  <a:schemeClr val="tx1"/>
                </a:solidFill>
                <a:latin typeface="Arial" panose="020B0604020202020204" pitchFamily="34" charset="0"/>
                <a:cs typeface="Arial" panose="020B0604020202020204" pitchFamily="34" charset="0"/>
              </a:rPr>
              <a:t>P</a:t>
            </a:r>
            <a:r>
              <a:rPr lang="en-US" sz="3200" b="1" dirty="0">
                <a:solidFill>
                  <a:schemeClr val="tx1"/>
                </a:solidFill>
                <a:latin typeface="Arial" panose="020B0604020202020204" pitchFamily="34" charset="0"/>
                <a:cs typeface="Arial" panose="020B0604020202020204" pitchFamily="34" charset="0"/>
              </a:rPr>
              <a:t>avyzdys</a:t>
            </a:r>
            <a:r>
              <a:rPr lang="lt-LT" sz="3200" b="1" dirty="0">
                <a:solidFill>
                  <a:schemeClr val="tx1"/>
                </a:solidFill>
                <a:latin typeface="Arial" panose="020B0604020202020204" pitchFamily="34" charset="0"/>
                <a:cs typeface="Arial" panose="020B0604020202020204" pitchFamily="34" charset="0"/>
              </a:rPr>
              <a:t>.</a:t>
            </a:r>
            <a:r>
              <a:rPr lang="lt-LT" sz="3200" dirty="0">
                <a:solidFill>
                  <a:schemeClr val="tx1"/>
                </a:solidFill>
                <a:latin typeface="Arial" panose="020B0604020202020204" pitchFamily="34" charset="0"/>
                <a:cs typeface="Arial" panose="020B0604020202020204" pitchFamily="34" charset="0"/>
              </a:rPr>
              <a:t> Radote 3 naujienas. Turėjote atmesti 17 beverčių žinučių. </a:t>
            </a:r>
          </a:p>
        </p:txBody>
      </p:sp>
    </p:spTree>
    <p:extLst>
      <p:ext uri="{BB962C8B-B14F-4D97-AF65-F5344CB8AC3E}">
        <p14:creationId xmlns:p14="http://schemas.microsoft.com/office/powerpoint/2010/main" val="773539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41022A-3D57-4233-97DF-DABB2FF1D9C7}"/>
              </a:ext>
            </a:extLst>
          </p:cNvPr>
          <p:cNvSpPr>
            <a:spLocks noGrp="1"/>
          </p:cNvSpPr>
          <p:nvPr>
            <p:ph type="title"/>
          </p:nvPr>
        </p:nvSpPr>
        <p:spPr>
          <a:xfrm>
            <a:off x="803031" y="365125"/>
            <a:ext cx="10515600" cy="1325563"/>
          </a:xfrm>
        </p:spPr>
        <p:txBody>
          <a:bodyPr/>
          <a:lstStyle/>
          <a:p>
            <a:r>
              <a:rPr lang="lt-LT" dirty="0"/>
              <a:t>Klausimai</a:t>
            </a:r>
          </a:p>
        </p:txBody>
      </p:sp>
      <p:sp>
        <p:nvSpPr>
          <p:cNvPr id="3" name="Content Placeholder 2">
            <a:extLst>
              <a:ext uri="{FF2B5EF4-FFF2-40B4-BE49-F238E27FC236}">
                <a16:creationId xmlns="" xmlns:a16="http://schemas.microsoft.com/office/drawing/2014/main" id="{8A68D4FB-4010-4790-B63A-C655BAF61AFA}"/>
              </a:ext>
            </a:extLst>
          </p:cNvPr>
          <p:cNvSpPr>
            <a:spLocks noGrp="1"/>
          </p:cNvSpPr>
          <p:nvPr>
            <p:ph idx="1"/>
          </p:nvPr>
        </p:nvSpPr>
        <p:spPr>
          <a:xfrm>
            <a:off x="814754" y="2253226"/>
            <a:ext cx="10515600" cy="4604773"/>
          </a:xfrm>
        </p:spPr>
        <p:txBody>
          <a:bodyPr>
            <a:normAutofit/>
          </a:bodyPr>
          <a:lstStyle/>
          <a:p>
            <a:r>
              <a:rPr lang="lt-LT" sz="3200" dirty="0">
                <a:solidFill>
                  <a:schemeClr val="tx1"/>
                </a:solidFill>
                <a:latin typeface="Arial" panose="020B0604020202020204" pitchFamily="34" charset="0"/>
                <a:cs typeface="Arial" panose="020B0604020202020204" pitchFamily="34" charset="0"/>
              </a:rPr>
              <a:t>Ar socialinės medijos tinkamas kanalas naujienoms?  </a:t>
            </a:r>
          </a:p>
          <a:p>
            <a:r>
              <a:rPr lang="lt-LT" sz="3200" dirty="0">
                <a:solidFill>
                  <a:schemeClr val="tx1"/>
                </a:solidFill>
                <a:latin typeface="Arial" panose="020B0604020202020204" pitchFamily="34" charset="0"/>
                <a:cs typeface="Arial" panose="020B0604020202020204" pitchFamily="34" charset="0"/>
              </a:rPr>
              <a:t>Kas Jums yra naujiena, o  kas – paskalos? </a:t>
            </a:r>
          </a:p>
          <a:p>
            <a:endParaRPr lang="lt-LT" dirty="0"/>
          </a:p>
        </p:txBody>
      </p:sp>
    </p:spTree>
    <p:extLst>
      <p:ext uri="{BB962C8B-B14F-4D97-AF65-F5344CB8AC3E}">
        <p14:creationId xmlns:p14="http://schemas.microsoft.com/office/powerpoint/2010/main" val="408642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6CB020-1A81-4903-B906-49C51C9662A2}"/>
              </a:ext>
            </a:extLst>
          </p:cNvPr>
          <p:cNvSpPr>
            <a:spLocks noGrp="1"/>
          </p:cNvSpPr>
          <p:nvPr>
            <p:ph type="title"/>
          </p:nvPr>
        </p:nvSpPr>
        <p:spPr/>
        <p:txBody>
          <a:bodyPr/>
          <a:lstStyle/>
          <a:p>
            <a:r>
              <a:rPr lang="lt-LT" dirty="0"/>
              <a:t>Apibendrinimas</a:t>
            </a:r>
          </a:p>
        </p:txBody>
      </p:sp>
      <p:sp>
        <p:nvSpPr>
          <p:cNvPr id="3" name="Content Placeholder 2">
            <a:extLst>
              <a:ext uri="{FF2B5EF4-FFF2-40B4-BE49-F238E27FC236}">
                <a16:creationId xmlns="" xmlns:a16="http://schemas.microsoft.com/office/drawing/2014/main" id="{BA6827CE-3550-43C8-8A8C-18849AEFE0CF}"/>
              </a:ext>
            </a:extLst>
          </p:cNvPr>
          <p:cNvSpPr>
            <a:spLocks noGrp="1"/>
          </p:cNvSpPr>
          <p:nvPr>
            <p:ph idx="1"/>
          </p:nvPr>
        </p:nvSpPr>
        <p:spPr/>
        <p:txBody>
          <a:bodyPr/>
          <a:lstStyle/>
          <a:p>
            <a:endParaRPr lang="lt-L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9009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E357C11B-684A-43CC-9196-00178EBB7F96}"/>
              </a:ext>
            </a:extLst>
          </p:cNvPr>
          <p:cNvSpPr>
            <a:spLocks noGrp="1"/>
          </p:cNvSpPr>
          <p:nvPr>
            <p:ph type="title"/>
          </p:nvPr>
        </p:nvSpPr>
        <p:spPr>
          <a:xfrm>
            <a:off x="2656840" y="1303020"/>
            <a:ext cx="6878320" cy="2990684"/>
          </a:xfrm>
        </p:spPr>
        <p:txBody>
          <a:bodyPr>
            <a:normAutofit/>
          </a:bodyPr>
          <a:lstStyle/>
          <a:p>
            <a:r>
              <a:rPr lang="lt-LT" sz="3200" dirty="0"/>
              <a:t>4</a:t>
            </a:r>
            <a:r>
              <a:rPr lang="pt-BR" sz="3200" dirty="0"/>
              <a:t> užsiėmimas. </a:t>
            </a:r>
            <a:r>
              <a:rPr lang="lt-LT" sz="3200" b="0" dirty="0"/>
              <a:t/>
            </a:r>
            <a:br>
              <a:rPr lang="lt-LT" sz="3200" b="0" dirty="0"/>
            </a:br>
            <a:r>
              <a:rPr lang="pt-BR" sz="3200" dirty="0"/>
              <a:t/>
            </a:r>
            <a:br>
              <a:rPr lang="pt-BR" sz="3200" dirty="0"/>
            </a:br>
            <a:r>
              <a:rPr lang="lt-LT" sz="4000" dirty="0"/>
              <a:t>Ką veikiame internete? Skaitmeninė higiena</a:t>
            </a:r>
          </a:p>
        </p:txBody>
      </p:sp>
      <p:sp>
        <p:nvSpPr>
          <p:cNvPr id="3" name="Title 3">
            <a:extLst>
              <a:ext uri="{FF2B5EF4-FFF2-40B4-BE49-F238E27FC236}">
                <a16:creationId xmlns="" xmlns:a16="http://schemas.microsoft.com/office/drawing/2014/main" id="{578F6374-8886-4696-BB9B-B51195FF197B}"/>
              </a:ext>
            </a:extLst>
          </p:cNvPr>
          <p:cNvSpPr txBox="1">
            <a:spLocks/>
          </p:cNvSpPr>
          <p:nvPr/>
        </p:nvSpPr>
        <p:spPr>
          <a:xfrm>
            <a:off x="844550" y="4569407"/>
            <a:ext cx="10515600" cy="1071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500" kern="1200">
                <a:solidFill>
                  <a:schemeClr val="tx1"/>
                </a:solidFill>
                <a:latin typeface="+mj-lt"/>
                <a:ea typeface="+mj-ea"/>
                <a:cs typeface="+mj-cs"/>
              </a:defRPr>
            </a:lvl1pPr>
          </a:lstStyle>
          <a:p>
            <a:pPr algn="ctr"/>
            <a:r>
              <a:rPr lang="lt-LT" b="1" dirty="0">
                <a:solidFill>
                  <a:srgbClr val="666666"/>
                </a:solidFill>
              </a:rPr>
              <a:t>Klausimai?</a:t>
            </a:r>
            <a:endParaRPr lang="en-US" b="1" dirty="0">
              <a:solidFill>
                <a:srgbClr val="666666"/>
              </a:solidFill>
            </a:endParaRPr>
          </a:p>
        </p:txBody>
      </p:sp>
    </p:spTree>
    <p:extLst>
      <p:ext uri="{BB962C8B-B14F-4D97-AF65-F5344CB8AC3E}">
        <p14:creationId xmlns:p14="http://schemas.microsoft.com/office/powerpoint/2010/main" val="2071715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5840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kumentas" ma:contentTypeID="0x0101005D1CC8C82874DD4D8D2EC0AEE26E3455" ma:contentTypeVersion="4" ma:contentTypeDescription="Kurkite naują dokumentą." ma:contentTypeScope="" ma:versionID="6c113e97e99ebc636b1b4bb3f36c8e3b">
  <xsd:schema xmlns:xsd="http://www.w3.org/2001/XMLSchema" xmlns:xs="http://www.w3.org/2001/XMLSchema" xmlns:p="http://schemas.microsoft.com/office/2006/metadata/properties" xmlns:ns2="a0835765-722b-4967-b5d3-9e62f38271fc" xmlns:ns3="47d486dd-7fb2-4844-a458-fd0411d49900" targetNamespace="http://schemas.microsoft.com/office/2006/metadata/properties" ma:root="true" ma:fieldsID="35047cad3f9a3ac8c245f1994d6788e9" ns2:_="" ns3:_="">
    <xsd:import namespace="a0835765-722b-4967-b5d3-9e62f38271fc"/>
    <xsd:import namespace="47d486dd-7fb2-4844-a458-fd0411d49900"/>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835765-722b-4967-b5d3-9e62f38271fc" elementFormDefault="qualified">
    <xsd:import namespace="http://schemas.microsoft.com/office/2006/documentManagement/types"/>
    <xsd:import namespace="http://schemas.microsoft.com/office/infopath/2007/PartnerControls"/>
    <xsd:element name="_dlc_DocId" ma:index="8" nillable="true" ma:displayName="Dokumento ID reikšmė" ma:description="Dokumento ID reikšmė, priskirta šiam elementui." ma:indexed="true" ma:internalName="_dlc_DocId" ma:readOnly="true">
      <xsd:simpleType>
        <xsd:restriction base="dms:Text"/>
      </xsd:simpleType>
    </xsd:element>
    <xsd:element name="_dlc_DocIdUrl" ma:index="9" nillable="true" ma:displayName="Dokumento ID" ma:description="Nuolatinis saitas į šį dokumentą."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Bendrinta su išsamia informacija"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7d486dd-7fb2-4844-a458-fd0411d4990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a0835765-722b-4967-b5d3-9e62f38271fc">XXSHWCZCZDRR-1390958040-37</_dlc_DocId>
    <_dlc_DocIdUrl xmlns="a0835765-722b-4967-b5d3-9e62f38271fc">
      <Url>https://povilasscpl.sharepoint.com/sites/MEDIJURASTINGUMAS/_layouts/15/DocIdRedir.aspx?ID=XXSHWCZCZDRR-1390958040-37</Url>
      <Description>XXSHWCZCZDRR-1390958040-37</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C49B36-E132-4083-AEE3-A939B20E4770}">
  <ds:schemaRefs>
    <ds:schemaRef ds:uri="http://schemas.microsoft.com/sharepoint/events"/>
  </ds:schemaRefs>
</ds:datastoreItem>
</file>

<file path=customXml/itemProps2.xml><?xml version="1.0" encoding="utf-8"?>
<ds:datastoreItem xmlns:ds="http://schemas.openxmlformats.org/officeDocument/2006/customXml" ds:itemID="{04C462D4-0373-4541-A45C-BEED1D9191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835765-722b-4967-b5d3-9e62f38271fc"/>
    <ds:schemaRef ds:uri="47d486dd-7fb2-4844-a458-fd0411d499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D3D452-DE1D-431A-A6D5-66505613986F}">
  <ds:schemaRefs>
    <ds:schemaRef ds:uri="http://purl.org/dc/terms/"/>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purl.org/dc/dcmitype/"/>
    <ds:schemaRef ds:uri="http://www.w3.org/XML/1998/namespace"/>
    <ds:schemaRef ds:uri="http://schemas.openxmlformats.org/package/2006/metadata/core-properties"/>
    <ds:schemaRef ds:uri="47d486dd-7fb2-4844-a458-fd0411d49900"/>
    <ds:schemaRef ds:uri="a0835765-722b-4967-b5d3-9e62f38271fc"/>
  </ds:schemaRefs>
</ds:datastoreItem>
</file>

<file path=customXml/itemProps4.xml><?xml version="1.0" encoding="utf-8"?>
<ds:datastoreItem xmlns:ds="http://schemas.openxmlformats.org/officeDocument/2006/customXml" ds:itemID="{DD16F7B8-91D6-4477-BC54-D4B7DEDA55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3111</Words>
  <Application>Microsoft Office PowerPoint</Application>
  <PresentationFormat>Plačiaekranė</PresentationFormat>
  <Paragraphs>286</Paragraphs>
  <Slides>26</Slides>
  <Notes>25</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26</vt:i4>
      </vt:variant>
    </vt:vector>
  </HeadingPairs>
  <TitlesOfParts>
    <vt:vector size="31" baseType="lpstr">
      <vt:lpstr>Arial</vt:lpstr>
      <vt:lpstr>Calibri</vt:lpstr>
      <vt:lpstr>Century Gothic</vt:lpstr>
      <vt:lpstr>メイリオ</vt:lpstr>
      <vt:lpstr>Office Theme</vt:lpstr>
      <vt:lpstr>Informacijos ir paieškos strategijos</vt:lpstr>
      <vt:lpstr>4 užsiėmimas.   Ką veikiame internete? Skaitmeninė higiena</vt:lpstr>
      <vt:lpstr>Informacijos sklaidos įrankiai</vt:lpstr>
      <vt:lpstr>Informacijos daug ir mes viską žinome</vt:lpstr>
      <vt:lpstr>Blogai pasibaigusi istorija</vt:lpstr>
      <vt:lpstr>Kodėl naudojamės internetu?</vt:lpstr>
      <vt:lpstr>Ar socialinės medijos – naujienų šaltinis?</vt:lpstr>
      <vt:lpstr>Ar žmonės perka naujienas?</vt:lpstr>
      <vt:lpstr>Lietuviškos žiniasklaidos kaina</vt:lpstr>
      <vt:lpstr>Ar esame gerai informuoti?</vt:lpstr>
      <vt:lpstr>Kiek merginų mažas pajamas gaunančiose pasaulio šalyse baigia penktąją klasę?  </vt:lpstr>
      <vt:lpstr>Kiek merginų mažas pajamas gaunančiose pasaulio šalyse baigia penktąją klasę? </vt:lpstr>
      <vt:lpstr>Kur gyvena dauguma pasaulio gyventojų? </vt:lpstr>
      <vt:lpstr>Kur gyvena dauguma pasaulio gyventojų? </vt:lpstr>
      <vt:lpstr>Per pastaruosius 20 metų ypač skurdžiai gyvenančių žmonių dalis visame pasaulyje...? </vt:lpstr>
      <vt:lpstr>Per pastaruosius 20 metų ypač skurdžiai gyvenančių žmonių dalis visame pasaulyje...? </vt:lpstr>
      <vt:lpstr>Kodėl?</vt:lpstr>
      <vt:lpstr>Statistika</vt:lpstr>
      <vt:lpstr>Ar ateityje bus geriau?</vt:lpstr>
      <vt:lpstr>Susižinojimo higiena</vt:lpstr>
      <vt:lpstr>Išmanusis telefonas</vt:lpstr>
      <vt:lpstr>Panagrinėkite</vt:lpstr>
      <vt:lpstr>Klausimai</vt:lpstr>
      <vt:lpstr>Apibendrinimas</vt:lpstr>
      <vt:lpstr>4 užsiėmimas.   Ką veikiame internete? Skaitmeninė higiena</vt:lpstr>
      <vt:lpstr>„PowerPoint“ pateiktis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2022-12-10T09:29:29Z</dcterms:created>
  <dcterms:modified xsi:type="dcterms:W3CDTF">2023-03-22T13:31:07Z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0x0101005D1CC8C82874DD4D8D2EC0AEE26E3455</vt:lpwstr>
  </property>
  <property fmtid="{D5CDD505-2E9C-101B-9397-08002B2CF9AE}" pid="3" name="_dlc_DocIdItemGuid">
    <vt:lpwstr>1a9d5401-c39e-4c02-b1b7-e741f0298727</vt:lpwstr>
  </property>
</Properties>
</file>